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9" r:id="rId3"/>
    <p:sldId id="291" r:id="rId4"/>
    <p:sldId id="261" r:id="rId5"/>
    <p:sldId id="300" r:id="rId6"/>
    <p:sldId id="264" r:id="rId7"/>
    <p:sldId id="265" r:id="rId8"/>
    <p:sldId id="267" r:id="rId9"/>
    <p:sldId id="268" r:id="rId10"/>
    <p:sldId id="269" r:id="rId11"/>
    <p:sldId id="270" r:id="rId12"/>
    <p:sldId id="292" r:id="rId13"/>
    <p:sldId id="293" r:id="rId14"/>
    <p:sldId id="294" r:id="rId15"/>
    <p:sldId id="272" r:id="rId16"/>
    <p:sldId id="257" r:id="rId17"/>
    <p:sldId id="274" r:id="rId18"/>
    <p:sldId id="299" r:id="rId19"/>
    <p:sldId id="275" r:id="rId20"/>
    <p:sldId id="277" r:id="rId21"/>
    <p:sldId id="276" r:id="rId22"/>
    <p:sldId id="281" r:id="rId23"/>
    <p:sldId id="283" r:id="rId24"/>
    <p:sldId id="282" r:id="rId25"/>
    <p:sldId id="284" r:id="rId26"/>
    <p:sldId id="285" r:id="rId27"/>
    <p:sldId id="297" r:id="rId28"/>
    <p:sldId id="298" r:id="rId29"/>
    <p:sldId id="286" r:id="rId30"/>
    <p:sldId id="295" r:id="rId31"/>
    <p:sldId id="258" r:id="rId32"/>
    <p:sldId id="287" r:id="rId33"/>
    <p:sldId id="288" r:id="rId34"/>
    <p:sldId id="289" r:id="rId35"/>
    <p:sldId id="262" r:id="rId36"/>
    <p:sldId id="263" r:id="rId37"/>
    <p:sldId id="290" r:id="rId38"/>
    <p:sldId id="296"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09576D-4FAB-40F8-9AA7-E4413FBC3335}" type="datetimeFigureOut">
              <a:rPr lang="en-US" smtClean="0"/>
              <a:pPr/>
              <a:t>9/9/2013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FDA483-362E-47DA-8692-74F80941E65A}" type="slidenum">
              <a:rPr lang="en-US" smtClean="0"/>
              <a:pPr/>
              <a:t>‹#›</a:t>
            </a:fld>
            <a:endParaRPr lang="en-US" dirty="0"/>
          </a:p>
        </p:txBody>
      </p:sp>
    </p:spTree>
    <p:extLst>
      <p:ext uri="{BB962C8B-B14F-4D97-AF65-F5344CB8AC3E}">
        <p14:creationId xmlns:p14="http://schemas.microsoft.com/office/powerpoint/2010/main" val="294200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a:t>
            </a:fld>
            <a:endParaRPr lang="en-US" dirty="0"/>
          </a:p>
        </p:txBody>
      </p:sp>
    </p:spTree>
    <p:extLst>
      <p:ext uri="{BB962C8B-B14F-4D97-AF65-F5344CB8AC3E}">
        <p14:creationId xmlns:p14="http://schemas.microsoft.com/office/powerpoint/2010/main" val="944247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10</a:t>
            </a:fld>
            <a:endParaRPr lang="en-US" dirty="0"/>
          </a:p>
        </p:txBody>
      </p:sp>
    </p:spTree>
    <p:extLst>
      <p:ext uri="{BB962C8B-B14F-4D97-AF65-F5344CB8AC3E}">
        <p14:creationId xmlns:p14="http://schemas.microsoft.com/office/powerpoint/2010/main" val="4115084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11</a:t>
            </a:fld>
            <a:endParaRPr lang="en-US" dirty="0"/>
          </a:p>
        </p:txBody>
      </p:sp>
    </p:spTree>
    <p:extLst>
      <p:ext uri="{BB962C8B-B14F-4D97-AF65-F5344CB8AC3E}">
        <p14:creationId xmlns:p14="http://schemas.microsoft.com/office/powerpoint/2010/main" val="3767441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12</a:t>
            </a:fld>
            <a:endParaRPr lang="en-US" dirty="0"/>
          </a:p>
        </p:txBody>
      </p:sp>
    </p:spTree>
    <p:extLst>
      <p:ext uri="{BB962C8B-B14F-4D97-AF65-F5344CB8AC3E}">
        <p14:creationId xmlns:p14="http://schemas.microsoft.com/office/powerpoint/2010/main" val="1066593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13</a:t>
            </a:fld>
            <a:endParaRPr lang="en-US" dirty="0"/>
          </a:p>
        </p:txBody>
      </p:sp>
    </p:spTree>
    <p:extLst>
      <p:ext uri="{BB962C8B-B14F-4D97-AF65-F5344CB8AC3E}">
        <p14:creationId xmlns:p14="http://schemas.microsoft.com/office/powerpoint/2010/main" val="3260202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14</a:t>
            </a:fld>
            <a:endParaRPr lang="en-US" dirty="0"/>
          </a:p>
        </p:txBody>
      </p:sp>
    </p:spTree>
    <p:extLst>
      <p:ext uri="{BB962C8B-B14F-4D97-AF65-F5344CB8AC3E}">
        <p14:creationId xmlns:p14="http://schemas.microsoft.com/office/powerpoint/2010/main" val="2116795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15</a:t>
            </a:fld>
            <a:endParaRPr lang="en-US" dirty="0"/>
          </a:p>
        </p:txBody>
      </p:sp>
    </p:spTree>
    <p:extLst>
      <p:ext uri="{BB962C8B-B14F-4D97-AF65-F5344CB8AC3E}">
        <p14:creationId xmlns:p14="http://schemas.microsoft.com/office/powerpoint/2010/main" val="1087015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16</a:t>
            </a:fld>
            <a:endParaRPr lang="en-US" dirty="0"/>
          </a:p>
        </p:txBody>
      </p:sp>
    </p:spTree>
    <p:extLst>
      <p:ext uri="{BB962C8B-B14F-4D97-AF65-F5344CB8AC3E}">
        <p14:creationId xmlns:p14="http://schemas.microsoft.com/office/powerpoint/2010/main" val="735183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17</a:t>
            </a:fld>
            <a:endParaRPr lang="en-US" dirty="0"/>
          </a:p>
        </p:txBody>
      </p:sp>
    </p:spTree>
    <p:extLst>
      <p:ext uri="{BB962C8B-B14F-4D97-AF65-F5344CB8AC3E}">
        <p14:creationId xmlns:p14="http://schemas.microsoft.com/office/powerpoint/2010/main" val="2048284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18</a:t>
            </a:fld>
            <a:endParaRPr lang="en-US" dirty="0"/>
          </a:p>
        </p:txBody>
      </p:sp>
    </p:spTree>
    <p:extLst>
      <p:ext uri="{BB962C8B-B14F-4D97-AF65-F5344CB8AC3E}">
        <p14:creationId xmlns:p14="http://schemas.microsoft.com/office/powerpoint/2010/main" val="858743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19</a:t>
            </a:fld>
            <a:endParaRPr lang="en-US" dirty="0"/>
          </a:p>
        </p:txBody>
      </p:sp>
    </p:spTree>
    <p:extLst>
      <p:ext uri="{BB962C8B-B14F-4D97-AF65-F5344CB8AC3E}">
        <p14:creationId xmlns:p14="http://schemas.microsoft.com/office/powerpoint/2010/main" val="2348846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a:t>
            </a:fld>
            <a:endParaRPr lang="en-US" dirty="0"/>
          </a:p>
        </p:txBody>
      </p:sp>
    </p:spTree>
    <p:extLst>
      <p:ext uri="{BB962C8B-B14F-4D97-AF65-F5344CB8AC3E}">
        <p14:creationId xmlns:p14="http://schemas.microsoft.com/office/powerpoint/2010/main" val="3292693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20</a:t>
            </a:fld>
            <a:endParaRPr lang="en-US" dirty="0"/>
          </a:p>
        </p:txBody>
      </p:sp>
    </p:spTree>
    <p:extLst>
      <p:ext uri="{BB962C8B-B14F-4D97-AF65-F5344CB8AC3E}">
        <p14:creationId xmlns:p14="http://schemas.microsoft.com/office/powerpoint/2010/main" val="46814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21</a:t>
            </a:fld>
            <a:endParaRPr lang="en-US" dirty="0"/>
          </a:p>
        </p:txBody>
      </p:sp>
    </p:spTree>
    <p:extLst>
      <p:ext uri="{BB962C8B-B14F-4D97-AF65-F5344CB8AC3E}">
        <p14:creationId xmlns:p14="http://schemas.microsoft.com/office/powerpoint/2010/main" val="28355724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22</a:t>
            </a:fld>
            <a:endParaRPr lang="en-US" dirty="0"/>
          </a:p>
        </p:txBody>
      </p:sp>
    </p:spTree>
    <p:extLst>
      <p:ext uri="{BB962C8B-B14F-4D97-AF65-F5344CB8AC3E}">
        <p14:creationId xmlns:p14="http://schemas.microsoft.com/office/powerpoint/2010/main" val="28426421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23</a:t>
            </a:fld>
            <a:endParaRPr lang="en-US" dirty="0"/>
          </a:p>
        </p:txBody>
      </p:sp>
    </p:spTree>
    <p:extLst>
      <p:ext uri="{BB962C8B-B14F-4D97-AF65-F5344CB8AC3E}">
        <p14:creationId xmlns:p14="http://schemas.microsoft.com/office/powerpoint/2010/main" val="4360495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24</a:t>
            </a:fld>
            <a:endParaRPr lang="en-US" dirty="0"/>
          </a:p>
        </p:txBody>
      </p:sp>
    </p:spTree>
    <p:extLst>
      <p:ext uri="{BB962C8B-B14F-4D97-AF65-F5344CB8AC3E}">
        <p14:creationId xmlns:p14="http://schemas.microsoft.com/office/powerpoint/2010/main" val="3842341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25</a:t>
            </a:fld>
            <a:endParaRPr lang="en-US" dirty="0"/>
          </a:p>
        </p:txBody>
      </p:sp>
    </p:spTree>
    <p:extLst>
      <p:ext uri="{BB962C8B-B14F-4D97-AF65-F5344CB8AC3E}">
        <p14:creationId xmlns:p14="http://schemas.microsoft.com/office/powerpoint/2010/main" val="27931324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26</a:t>
            </a:fld>
            <a:endParaRPr lang="en-US" dirty="0"/>
          </a:p>
        </p:txBody>
      </p:sp>
    </p:spTree>
    <p:extLst>
      <p:ext uri="{BB962C8B-B14F-4D97-AF65-F5344CB8AC3E}">
        <p14:creationId xmlns:p14="http://schemas.microsoft.com/office/powerpoint/2010/main" val="494239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27</a:t>
            </a:fld>
            <a:endParaRPr lang="en-US" dirty="0"/>
          </a:p>
        </p:txBody>
      </p:sp>
    </p:spTree>
    <p:extLst>
      <p:ext uri="{BB962C8B-B14F-4D97-AF65-F5344CB8AC3E}">
        <p14:creationId xmlns:p14="http://schemas.microsoft.com/office/powerpoint/2010/main" val="2079885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28</a:t>
            </a:fld>
            <a:endParaRPr lang="en-US" dirty="0"/>
          </a:p>
        </p:txBody>
      </p:sp>
    </p:spTree>
    <p:extLst>
      <p:ext uri="{BB962C8B-B14F-4D97-AF65-F5344CB8AC3E}">
        <p14:creationId xmlns:p14="http://schemas.microsoft.com/office/powerpoint/2010/main" val="41912267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29</a:t>
            </a:fld>
            <a:endParaRPr lang="en-US" dirty="0"/>
          </a:p>
        </p:txBody>
      </p:sp>
    </p:spTree>
    <p:extLst>
      <p:ext uri="{BB962C8B-B14F-4D97-AF65-F5344CB8AC3E}">
        <p14:creationId xmlns:p14="http://schemas.microsoft.com/office/powerpoint/2010/main" val="1896745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a:t>
            </a:fld>
            <a:endParaRPr lang="en-US" dirty="0"/>
          </a:p>
        </p:txBody>
      </p:sp>
    </p:spTree>
    <p:extLst>
      <p:ext uri="{BB962C8B-B14F-4D97-AF65-F5344CB8AC3E}">
        <p14:creationId xmlns:p14="http://schemas.microsoft.com/office/powerpoint/2010/main" val="2685927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31</a:t>
            </a:fld>
            <a:endParaRPr lang="en-US" dirty="0"/>
          </a:p>
        </p:txBody>
      </p:sp>
    </p:spTree>
    <p:extLst>
      <p:ext uri="{BB962C8B-B14F-4D97-AF65-F5344CB8AC3E}">
        <p14:creationId xmlns:p14="http://schemas.microsoft.com/office/powerpoint/2010/main" val="24225440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32</a:t>
            </a:fld>
            <a:endParaRPr lang="en-US" dirty="0"/>
          </a:p>
        </p:txBody>
      </p:sp>
    </p:spTree>
    <p:extLst>
      <p:ext uri="{BB962C8B-B14F-4D97-AF65-F5344CB8AC3E}">
        <p14:creationId xmlns:p14="http://schemas.microsoft.com/office/powerpoint/2010/main" val="4905471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33</a:t>
            </a:fld>
            <a:endParaRPr lang="en-US" dirty="0"/>
          </a:p>
        </p:txBody>
      </p:sp>
    </p:spTree>
    <p:extLst>
      <p:ext uri="{BB962C8B-B14F-4D97-AF65-F5344CB8AC3E}">
        <p14:creationId xmlns:p14="http://schemas.microsoft.com/office/powerpoint/2010/main" val="15304191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34</a:t>
            </a:fld>
            <a:endParaRPr lang="en-US" dirty="0"/>
          </a:p>
        </p:txBody>
      </p:sp>
    </p:spTree>
    <p:extLst>
      <p:ext uri="{BB962C8B-B14F-4D97-AF65-F5344CB8AC3E}">
        <p14:creationId xmlns:p14="http://schemas.microsoft.com/office/powerpoint/2010/main" val="16228417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35</a:t>
            </a:fld>
            <a:endParaRPr lang="en-US" dirty="0"/>
          </a:p>
        </p:txBody>
      </p:sp>
    </p:spTree>
    <p:extLst>
      <p:ext uri="{BB962C8B-B14F-4D97-AF65-F5344CB8AC3E}">
        <p14:creationId xmlns:p14="http://schemas.microsoft.com/office/powerpoint/2010/main" val="5106466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36</a:t>
            </a:fld>
            <a:endParaRPr lang="en-US" dirty="0"/>
          </a:p>
        </p:txBody>
      </p:sp>
    </p:spTree>
    <p:extLst>
      <p:ext uri="{BB962C8B-B14F-4D97-AF65-F5344CB8AC3E}">
        <p14:creationId xmlns:p14="http://schemas.microsoft.com/office/powerpoint/2010/main" val="14597027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37</a:t>
            </a:fld>
            <a:endParaRPr lang="en-US" dirty="0"/>
          </a:p>
        </p:txBody>
      </p:sp>
    </p:spTree>
    <p:extLst>
      <p:ext uri="{BB962C8B-B14F-4D97-AF65-F5344CB8AC3E}">
        <p14:creationId xmlns:p14="http://schemas.microsoft.com/office/powerpoint/2010/main" val="3273910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4</a:t>
            </a:fld>
            <a:endParaRPr lang="en-US" dirty="0"/>
          </a:p>
        </p:txBody>
      </p:sp>
    </p:spTree>
    <p:extLst>
      <p:ext uri="{BB962C8B-B14F-4D97-AF65-F5344CB8AC3E}">
        <p14:creationId xmlns:p14="http://schemas.microsoft.com/office/powerpoint/2010/main" val="1634414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5</a:t>
            </a:fld>
            <a:endParaRPr lang="en-US" dirty="0"/>
          </a:p>
        </p:txBody>
      </p:sp>
    </p:spTree>
    <p:extLst>
      <p:ext uri="{BB962C8B-B14F-4D97-AF65-F5344CB8AC3E}">
        <p14:creationId xmlns:p14="http://schemas.microsoft.com/office/powerpoint/2010/main" val="377290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6</a:t>
            </a:fld>
            <a:endParaRPr lang="en-US" dirty="0"/>
          </a:p>
        </p:txBody>
      </p:sp>
    </p:spTree>
    <p:extLst>
      <p:ext uri="{BB962C8B-B14F-4D97-AF65-F5344CB8AC3E}">
        <p14:creationId xmlns:p14="http://schemas.microsoft.com/office/powerpoint/2010/main" val="2846212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7</a:t>
            </a:fld>
            <a:endParaRPr lang="en-US" dirty="0"/>
          </a:p>
        </p:txBody>
      </p:sp>
    </p:spTree>
    <p:extLst>
      <p:ext uri="{BB962C8B-B14F-4D97-AF65-F5344CB8AC3E}">
        <p14:creationId xmlns:p14="http://schemas.microsoft.com/office/powerpoint/2010/main" val="3483238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8</a:t>
            </a:fld>
            <a:endParaRPr lang="en-US" dirty="0"/>
          </a:p>
        </p:txBody>
      </p:sp>
    </p:spTree>
    <p:extLst>
      <p:ext uri="{BB962C8B-B14F-4D97-AF65-F5344CB8AC3E}">
        <p14:creationId xmlns:p14="http://schemas.microsoft.com/office/powerpoint/2010/main" val="266286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9</a:t>
            </a:fld>
            <a:endParaRPr lang="en-US" dirty="0"/>
          </a:p>
        </p:txBody>
      </p:sp>
    </p:spTree>
    <p:extLst>
      <p:ext uri="{BB962C8B-B14F-4D97-AF65-F5344CB8AC3E}">
        <p14:creationId xmlns:p14="http://schemas.microsoft.com/office/powerpoint/2010/main" val="2202240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F9E3B8C-6F0A-4B5C-991D-D7B6720A052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57FA52D-EBA2-432A-A2E9-0236EFD72D3D}" type="datetimeFigureOut">
              <a:rPr lang="en-US" smtClean="0"/>
              <a:pPr/>
              <a:t>9/9/2013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F9E3B8C-6F0A-4B5C-991D-D7B6720A0524}"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57FA52D-EBA2-432A-A2E9-0236EFD72D3D}" type="datetimeFigureOut">
              <a:rPr lang="en-US" smtClean="0"/>
              <a:pPr/>
              <a:t>9/9/2013</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F9E3B8C-6F0A-4B5C-991D-D7B6720A0524}"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highscalability.com/blog/2012/9/11/how-big-is-a-petabyte-exabyte-zettabyte-or-a-yottabyte.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362200"/>
            <a:ext cx="7851648" cy="1828800"/>
          </a:xfrm>
        </p:spPr>
        <p:txBody>
          <a:bodyPr/>
          <a:lstStyle/>
          <a:p>
            <a:pPr algn="ctr"/>
            <a:r>
              <a:rPr lang="en-US" dirty="0" smtClean="0">
                <a:solidFill>
                  <a:schemeClr val="accent3"/>
                </a:solidFill>
              </a:rPr>
              <a:t>Bits, Bytes, </a:t>
            </a:r>
            <a:br>
              <a:rPr lang="en-US" dirty="0" smtClean="0">
                <a:solidFill>
                  <a:schemeClr val="accent3"/>
                </a:solidFill>
              </a:rPr>
            </a:br>
            <a:r>
              <a:rPr lang="en-US" dirty="0" smtClean="0">
                <a:solidFill>
                  <a:schemeClr val="accent3"/>
                </a:solidFill>
              </a:rPr>
              <a:t>&amp; Data Types</a:t>
            </a:r>
            <a:endParaRPr lang="en-US" dirty="0">
              <a:solidFill>
                <a:schemeClr val="accent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chemeClr val="accent3">
                    <a:lumMod val="50000"/>
                  </a:schemeClr>
                </a:solidFill>
              </a:rPr>
              <a:t>MATLAB Functions for Conversion</a:t>
            </a:r>
            <a:endParaRPr lang="en-US" b="1" dirty="0">
              <a:solidFill>
                <a:schemeClr val="accent3">
                  <a:lumMod val="50000"/>
                </a:schemeClr>
              </a:solidFill>
            </a:endParaRPr>
          </a:p>
        </p:txBody>
      </p:sp>
      <p:sp>
        <p:nvSpPr>
          <p:cNvPr id="3" name="Content Placeholder 2"/>
          <p:cNvSpPr>
            <a:spLocks noGrp="1"/>
          </p:cNvSpPr>
          <p:nvPr>
            <p:ph idx="1"/>
          </p:nvPr>
        </p:nvSpPr>
        <p:spPr>
          <a:xfrm>
            <a:off x="457200" y="2590800"/>
            <a:ext cx="8229600" cy="2712720"/>
          </a:xfrm>
        </p:spPr>
        <p:txBody>
          <a:bodyPr/>
          <a:lstStyle/>
          <a:p>
            <a:pPr>
              <a:buNone/>
            </a:pPr>
            <a:r>
              <a:rPr lang="en-US" dirty="0" smtClean="0">
                <a:solidFill>
                  <a:schemeClr val="accent2">
                    <a:lumMod val="50000"/>
                  </a:schemeClr>
                </a:solidFill>
                <a:latin typeface="Courier New" panose="02070309020205020404" pitchFamily="49" charset="0"/>
                <a:cs typeface="Courier New" panose="02070309020205020404" pitchFamily="49" charset="0"/>
              </a:rPr>
              <a:t>bin2dec(‘ ‘) </a:t>
            </a:r>
          </a:p>
          <a:p>
            <a:pPr>
              <a:buNone/>
            </a:pPr>
            <a:r>
              <a:rPr lang="en-US" dirty="0" smtClean="0">
                <a:solidFill>
                  <a:schemeClr val="accent2">
                    <a:lumMod val="50000"/>
                  </a:schemeClr>
                </a:solidFill>
                <a:latin typeface="Arial" pitchFamily="34" charset="0"/>
                <a:cs typeface="Arial" pitchFamily="34" charset="0"/>
              </a:rPr>
              <a:t>converts a string of bits to a decimal number</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Courier New" panose="02070309020205020404" pitchFamily="49" charset="0"/>
                <a:cs typeface="Courier New" panose="02070309020205020404" pitchFamily="49" charset="0"/>
              </a:rPr>
              <a:t>dec2bin( ) </a:t>
            </a:r>
          </a:p>
          <a:p>
            <a:pPr>
              <a:buNone/>
            </a:pPr>
            <a:r>
              <a:rPr lang="en-US" dirty="0" smtClean="0">
                <a:solidFill>
                  <a:schemeClr val="accent2">
                    <a:lumMod val="50000"/>
                  </a:schemeClr>
                </a:solidFill>
                <a:latin typeface="Arial" pitchFamily="34" charset="0"/>
                <a:cs typeface="Arial" pitchFamily="34" charset="0"/>
              </a:rPr>
              <a:t>converts a decimal number into a string of bits</a:t>
            </a:r>
            <a:endParaRPr lang="en-US"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lstStyle/>
          <a:p>
            <a:pPr algn="ctr"/>
            <a:r>
              <a:rPr lang="en-US" b="1" dirty="0" smtClean="0">
                <a:solidFill>
                  <a:schemeClr val="accent3">
                    <a:lumMod val="50000"/>
                  </a:schemeClr>
                </a:solidFill>
              </a:rPr>
              <a:t>Exercise 2</a:t>
            </a:r>
            <a:endParaRPr lang="en-US" b="1" dirty="0">
              <a:solidFill>
                <a:schemeClr val="accent3">
                  <a:lumMod val="50000"/>
                </a:schemeClr>
              </a:solidFill>
            </a:endParaRPr>
          </a:p>
        </p:txBody>
      </p:sp>
      <p:sp>
        <p:nvSpPr>
          <p:cNvPr id="3" name="Content Placeholder 2"/>
          <p:cNvSpPr>
            <a:spLocks noGrp="1"/>
          </p:cNvSpPr>
          <p:nvPr>
            <p:ph idx="1"/>
          </p:nvPr>
        </p:nvSpPr>
        <p:spPr>
          <a:xfrm>
            <a:off x="381000" y="2590800"/>
            <a:ext cx="8458200" cy="3352800"/>
          </a:xfrm>
        </p:spPr>
        <p:txBody>
          <a:bodyPr/>
          <a:lstStyle/>
          <a:p>
            <a:pPr>
              <a:buNone/>
            </a:pPr>
            <a:r>
              <a:rPr lang="en-US" dirty="0" smtClean="0">
                <a:solidFill>
                  <a:schemeClr val="accent2">
                    <a:lumMod val="50000"/>
                  </a:schemeClr>
                </a:solidFill>
                <a:latin typeface="Arial" pitchFamily="34" charset="0"/>
                <a:cs typeface="Arial" pitchFamily="34" charset="0"/>
              </a:rPr>
              <a:t>Try to work out some systematic method of converting a</a:t>
            </a:r>
          </a:p>
          <a:p>
            <a:pPr>
              <a:buNone/>
            </a:pPr>
            <a:r>
              <a:rPr lang="en-US" dirty="0" smtClean="0">
                <a:solidFill>
                  <a:schemeClr val="accent2">
                    <a:lumMod val="50000"/>
                  </a:schemeClr>
                </a:solidFill>
                <a:latin typeface="Arial" pitchFamily="34" charset="0"/>
                <a:cs typeface="Arial" pitchFamily="34" charset="0"/>
              </a:rPr>
              <a:t> decimal number to a binary string without using a</a:t>
            </a:r>
          </a:p>
          <a:p>
            <a:pPr>
              <a:buNone/>
            </a:pPr>
            <a:r>
              <a:rPr lang="en-US" dirty="0" smtClean="0">
                <a:solidFill>
                  <a:schemeClr val="accent2">
                    <a:lumMod val="50000"/>
                  </a:schemeClr>
                </a:solidFill>
                <a:latin typeface="Arial" pitchFamily="34" charset="0"/>
                <a:cs typeface="Arial" pitchFamily="34" charset="0"/>
              </a:rPr>
              <a:t> software program to do it for you.  </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Suggestion: work with a relatively large number like 181</a:t>
            </a:r>
            <a:endParaRPr lang="en-US"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Subtraction Method</a:t>
            </a:r>
            <a:endParaRPr lang="en-US" b="1" dirty="0">
              <a:solidFill>
                <a:schemeClr val="accent3">
                  <a:lumMod val="50000"/>
                </a:schemeClr>
              </a:solidFill>
            </a:endParaRPr>
          </a:p>
        </p:txBody>
      </p:sp>
      <p:sp>
        <p:nvSpPr>
          <p:cNvPr id="3" name="Content Placeholder 2"/>
          <p:cNvSpPr>
            <a:spLocks noGrp="1"/>
          </p:cNvSpPr>
          <p:nvPr>
            <p:ph idx="1"/>
          </p:nvPr>
        </p:nvSpPr>
        <p:spPr>
          <a:xfrm>
            <a:off x="457200" y="2057400"/>
            <a:ext cx="8229600" cy="3962400"/>
          </a:xfrm>
        </p:spPr>
        <p:txBody>
          <a:bodyPr>
            <a:normAutofit/>
          </a:bodyPr>
          <a:lstStyle/>
          <a:p>
            <a:pPr marL="514350" indent="-514350">
              <a:buFont typeface="+mj-lt"/>
              <a:buAutoNum type="arabicPeriod"/>
            </a:pPr>
            <a:r>
              <a:rPr lang="en-US" dirty="0" smtClean="0">
                <a:solidFill>
                  <a:schemeClr val="accent2">
                    <a:lumMod val="50000"/>
                  </a:schemeClr>
                </a:solidFill>
                <a:latin typeface="Arial" pitchFamily="34" charset="0"/>
                <a:cs typeface="Arial" pitchFamily="34" charset="0"/>
              </a:rPr>
              <a:t>Find the largest power of 2 that doesn’t exceed the number.</a:t>
            </a:r>
          </a:p>
          <a:p>
            <a:pPr marL="514350" indent="-514350">
              <a:buFont typeface="+mj-lt"/>
              <a:buAutoNum type="arabicPeriod"/>
            </a:pPr>
            <a:endParaRPr lang="en-US" dirty="0" smtClean="0">
              <a:solidFill>
                <a:schemeClr val="accent2">
                  <a:lumMod val="50000"/>
                </a:schemeClr>
              </a:solidFill>
              <a:latin typeface="Arial" pitchFamily="34" charset="0"/>
              <a:cs typeface="Arial" pitchFamily="34" charset="0"/>
            </a:endParaRPr>
          </a:p>
          <a:p>
            <a:pPr marL="514350" indent="-514350">
              <a:buFont typeface="+mj-lt"/>
              <a:buAutoNum type="arabicPeriod"/>
            </a:pPr>
            <a:r>
              <a:rPr lang="en-US" dirty="0" smtClean="0">
                <a:solidFill>
                  <a:schemeClr val="accent2">
                    <a:lumMod val="50000"/>
                  </a:schemeClr>
                </a:solidFill>
                <a:latin typeface="Arial" pitchFamily="34" charset="0"/>
                <a:cs typeface="Arial" pitchFamily="34" charset="0"/>
              </a:rPr>
              <a:t>Subtract the power of 2 from the original number and put a 1 down for this power of 2.</a:t>
            </a:r>
          </a:p>
          <a:p>
            <a:pPr marL="514350" indent="-514350">
              <a:buFont typeface="+mj-lt"/>
              <a:buAutoNum type="arabicPeriod"/>
            </a:pPr>
            <a:endParaRPr lang="en-US" dirty="0" smtClean="0">
              <a:solidFill>
                <a:schemeClr val="accent2">
                  <a:lumMod val="50000"/>
                </a:schemeClr>
              </a:solidFill>
              <a:latin typeface="Arial" pitchFamily="34" charset="0"/>
              <a:cs typeface="Arial" pitchFamily="34" charset="0"/>
            </a:endParaRPr>
          </a:p>
          <a:p>
            <a:pPr marL="514350" indent="-514350">
              <a:buFont typeface="+mj-lt"/>
              <a:buAutoNum type="arabicPeriod"/>
            </a:pPr>
            <a:r>
              <a:rPr lang="en-US" dirty="0" smtClean="0">
                <a:solidFill>
                  <a:schemeClr val="accent2">
                    <a:lumMod val="50000"/>
                  </a:schemeClr>
                </a:solidFill>
                <a:latin typeface="Arial" pitchFamily="34" charset="0"/>
                <a:cs typeface="Arial" pitchFamily="34" charset="0"/>
              </a:rPr>
              <a:t>Keep repeating steps 1 and 2 for each result from the subtraction operation.</a:t>
            </a:r>
          </a:p>
          <a:p>
            <a:pPr>
              <a:buNone/>
            </a:pPr>
            <a:endParaRPr lang="en-US" dirty="0" smtClean="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Subtraction Method</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a:buNone/>
            </a:pPr>
            <a:r>
              <a:rPr lang="en-US" b="1" dirty="0" smtClean="0">
                <a:solidFill>
                  <a:schemeClr val="accent2">
                    <a:lumMod val="50000"/>
                  </a:schemeClr>
                </a:solidFill>
                <a:latin typeface="Arial" pitchFamily="34" charset="0"/>
                <a:cs typeface="Arial" pitchFamily="34" charset="0"/>
              </a:rPr>
              <a:t>Example:  </a:t>
            </a:r>
            <a:r>
              <a:rPr lang="en-US" dirty="0" smtClean="0">
                <a:solidFill>
                  <a:schemeClr val="accent2">
                    <a:lumMod val="50000"/>
                  </a:schemeClr>
                </a:solidFill>
                <a:latin typeface="Arial" pitchFamily="34" charset="0"/>
                <a:cs typeface="Arial" pitchFamily="34" charset="0"/>
              </a:rPr>
              <a:t>Convert 181 to binary</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128 is the largest power of 2 that doesn’t exceed 181. Put a 1 in the 128 place and 181-128 = 53</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32 is the largest power of 2 that doesn’t exceed 53.  Put a 1 in the 32 place and 53 – 32 = 21.  Also, put a 0 in for 64 since it didn’t fit within 53.  </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16 is the largest power of 2 that doesn’t exceed 21.  Put a 1 in the 16 place and 21 – 16 = 5.</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Continue the procedure to get the bit pattern shown below:</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1</a:t>
            </a: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0</a:t>
            </a: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1</a:t>
            </a: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1</a:t>
            </a: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0</a:t>
            </a: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1</a:t>
            </a: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0</a:t>
            </a:r>
            <a:r>
              <a:rPr lang="en-US" dirty="0" smtClean="0">
                <a:solidFill>
                  <a:schemeClr val="accent2">
                    <a:lumMod val="50000"/>
                  </a:schemeClr>
                </a:solidFill>
                <a:latin typeface="Arial" pitchFamily="34" charset="0"/>
                <a:cs typeface="Arial" pitchFamily="34" charset="0"/>
              </a:rPr>
              <a:t>  </a:t>
            </a:r>
            <a:r>
              <a:rPr lang="en-US" u="sng" dirty="0" smtClean="0">
                <a:solidFill>
                  <a:schemeClr val="accent2">
                    <a:lumMod val="50000"/>
                  </a:schemeClr>
                </a:solidFill>
                <a:latin typeface="Arial" pitchFamily="34" charset="0"/>
                <a:cs typeface="Arial" pitchFamily="34" charset="0"/>
              </a:rPr>
              <a:t>1</a:t>
            </a:r>
          </a:p>
          <a:p>
            <a:pPr>
              <a:buNone/>
            </a:pPr>
            <a:r>
              <a:rPr lang="en-US" dirty="0" smtClean="0">
                <a:solidFill>
                  <a:schemeClr val="accent2">
                    <a:lumMod val="50000"/>
                  </a:schemeClr>
                </a:solidFill>
                <a:latin typeface="Arial" pitchFamily="34" charset="0"/>
                <a:cs typeface="Arial" pitchFamily="34" charset="0"/>
              </a:rPr>
              <a:t>128  64  32  16  8  4  2  1                         181 = </a:t>
            </a:r>
            <a:r>
              <a:rPr lang="en-US" dirty="0" smtClean="0">
                <a:solidFill>
                  <a:srgbClr val="00B050"/>
                </a:solidFill>
                <a:latin typeface="Arial" pitchFamily="34" charset="0"/>
                <a:cs typeface="Arial" pitchFamily="34" charset="0"/>
              </a:rPr>
              <a:t>1 0 1 1 0 1 0 1</a:t>
            </a:r>
            <a:endParaRPr lang="en-US" dirty="0">
              <a:solidFill>
                <a:srgbClr val="00B05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Divide by 2 Method</a:t>
            </a:r>
            <a:endParaRPr lang="en-US" b="1" dirty="0">
              <a:solidFill>
                <a:schemeClr val="accent3">
                  <a:lumMod val="50000"/>
                </a:schemeClr>
              </a:solidFill>
            </a:endParaRPr>
          </a:p>
        </p:txBody>
      </p:sp>
      <p:sp>
        <p:nvSpPr>
          <p:cNvPr id="3" name="Content Placeholder 2"/>
          <p:cNvSpPr>
            <a:spLocks noGrp="1"/>
          </p:cNvSpPr>
          <p:nvPr>
            <p:ph idx="1"/>
          </p:nvPr>
        </p:nvSpPr>
        <p:spPr>
          <a:xfrm>
            <a:off x="457200" y="1600200"/>
            <a:ext cx="8229600" cy="5029200"/>
          </a:xfrm>
        </p:spPr>
        <p:txBody>
          <a:bodyPr>
            <a:normAutofit/>
          </a:bodyPr>
          <a:lstStyle/>
          <a:p>
            <a:pPr>
              <a:buNone/>
            </a:pPr>
            <a:r>
              <a:rPr lang="en-US" b="1" dirty="0" smtClean="0">
                <a:solidFill>
                  <a:schemeClr val="accent2">
                    <a:lumMod val="50000"/>
                  </a:schemeClr>
                </a:solidFill>
                <a:latin typeface="Arial" pitchFamily="34" charset="0"/>
                <a:cs typeface="Arial" pitchFamily="34" charset="0"/>
              </a:rPr>
              <a:t>Example:  </a:t>
            </a:r>
            <a:r>
              <a:rPr lang="en-US" dirty="0" smtClean="0">
                <a:solidFill>
                  <a:schemeClr val="accent2">
                    <a:lumMod val="50000"/>
                  </a:schemeClr>
                </a:solidFill>
                <a:latin typeface="Arial" pitchFamily="34" charset="0"/>
                <a:cs typeface="Arial" pitchFamily="34" charset="0"/>
              </a:rPr>
              <a:t>Convert 181 to binary</a:t>
            </a:r>
          </a:p>
          <a:p>
            <a:pPr>
              <a:buNone/>
            </a:pPr>
            <a:endParaRPr lang="en-US" dirty="0" smtClean="0"/>
          </a:p>
          <a:p>
            <a:pPr>
              <a:buNone/>
            </a:pPr>
            <a:r>
              <a:rPr lang="en-US" dirty="0" smtClean="0">
                <a:solidFill>
                  <a:schemeClr val="accent1">
                    <a:lumMod val="50000"/>
                  </a:schemeClr>
                </a:solidFill>
                <a:latin typeface="Arial" pitchFamily="34" charset="0"/>
                <a:cs typeface="Arial" pitchFamily="34" charset="0"/>
              </a:rPr>
              <a:t>181/2 = 90     r = 1  (LSB)</a:t>
            </a:r>
          </a:p>
          <a:p>
            <a:pPr>
              <a:buNone/>
            </a:pPr>
            <a:r>
              <a:rPr lang="en-US" dirty="0" smtClean="0">
                <a:solidFill>
                  <a:schemeClr val="accent1">
                    <a:lumMod val="50000"/>
                  </a:schemeClr>
                </a:solidFill>
                <a:latin typeface="Arial" pitchFamily="34" charset="0"/>
                <a:cs typeface="Arial" pitchFamily="34" charset="0"/>
              </a:rPr>
              <a:t>90/2  =  45     r = 0</a:t>
            </a:r>
          </a:p>
          <a:p>
            <a:pPr>
              <a:buNone/>
            </a:pPr>
            <a:r>
              <a:rPr lang="en-US" dirty="0" smtClean="0">
                <a:solidFill>
                  <a:schemeClr val="accent1">
                    <a:lumMod val="50000"/>
                  </a:schemeClr>
                </a:solidFill>
                <a:latin typeface="Arial" pitchFamily="34" charset="0"/>
                <a:cs typeface="Arial" pitchFamily="34" charset="0"/>
              </a:rPr>
              <a:t>45/2  =  22     r = 1			181 = </a:t>
            </a:r>
            <a:r>
              <a:rPr lang="en-US" dirty="0" smtClean="0">
                <a:solidFill>
                  <a:srgbClr val="00B050"/>
                </a:solidFill>
                <a:latin typeface="Arial" pitchFamily="34" charset="0"/>
                <a:cs typeface="Arial" pitchFamily="34" charset="0"/>
              </a:rPr>
              <a:t>10110101</a:t>
            </a:r>
          </a:p>
          <a:p>
            <a:pPr>
              <a:buNone/>
            </a:pPr>
            <a:r>
              <a:rPr lang="en-US" dirty="0" smtClean="0">
                <a:solidFill>
                  <a:schemeClr val="accent1">
                    <a:lumMod val="50000"/>
                  </a:schemeClr>
                </a:solidFill>
                <a:latin typeface="Arial" pitchFamily="34" charset="0"/>
                <a:cs typeface="Arial" pitchFamily="34" charset="0"/>
              </a:rPr>
              <a:t>22/2  =  11     r = 0			Quit dividing when you</a:t>
            </a:r>
          </a:p>
          <a:p>
            <a:pPr>
              <a:buNone/>
            </a:pPr>
            <a:r>
              <a:rPr lang="en-US" dirty="0" smtClean="0">
                <a:solidFill>
                  <a:schemeClr val="accent1">
                    <a:lumMod val="50000"/>
                  </a:schemeClr>
                </a:solidFill>
                <a:latin typeface="Arial" pitchFamily="34" charset="0"/>
                <a:cs typeface="Arial" pitchFamily="34" charset="0"/>
              </a:rPr>
              <a:t>11/2  =   5      r = 1			get to zero.</a:t>
            </a:r>
          </a:p>
          <a:p>
            <a:pPr>
              <a:buNone/>
            </a:pPr>
            <a:r>
              <a:rPr lang="en-US" dirty="0" smtClean="0">
                <a:solidFill>
                  <a:schemeClr val="accent1">
                    <a:lumMod val="50000"/>
                  </a:schemeClr>
                </a:solidFill>
                <a:latin typeface="Arial" pitchFamily="34" charset="0"/>
                <a:cs typeface="Arial" pitchFamily="34" charset="0"/>
              </a:rPr>
              <a:t> 5/2   =   2      r = 1			Remember to read bits</a:t>
            </a:r>
          </a:p>
          <a:p>
            <a:pPr>
              <a:buNone/>
            </a:pPr>
            <a:r>
              <a:rPr lang="en-US" dirty="0" smtClean="0">
                <a:solidFill>
                  <a:schemeClr val="accent1">
                    <a:lumMod val="50000"/>
                  </a:schemeClr>
                </a:solidFill>
                <a:latin typeface="Arial" pitchFamily="34" charset="0"/>
                <a:cs typeface="Arial" pitchFamily="34" charset="0"/>
              </a:rPr>
              <a:t> 2/2   =   1      r = 0			from bottom to top.</a:t>
            </a:r>
          </a:p>
          <a:p>
            <a:pPr>
              <a:buNone/>
            </a:pPr>
            <a:r>
              <a:rPr lang="en-US" dirty="0" smtClean="0">
                <a:solidFill>
                  <a:schemeClr val="accent1">
                    <a:lumMod val="50000"/>
                  </a:schemeClr>
                </a:solidFill>
                <a:latin typeface="Arial" pitchFamily="34" charset="0"/>
                <a:cs typeface="Arial" pitchFamily="34" charset="0"/>
              </a:rPr>
              <a:t> 1/2   =   0      r = 1   (MSB)</a:t>
            </a:r>
            <a:endParaRPr lang="en-US"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Range of Binary System</a:t>
            </a:r>
            <a:endParaRPr lang="en-US" b="1" dirty="0">
              <a:solidFill>
                <a:schemeClr val="accent3">
                  <a:lumMod val="50000"/>
                </a:schemeClr>
              </a:solidFill>
            </a:endParaRPr>
          </a:p>
        </p:txBody>
      </p:sp>
      <p:sp>
        <p:nvSpPr>
          <p:cNvPr id="3" name="Content Placeholder 2"/>
          <p:cNvSpPr>
            <a:spLocks noGrp="1"/>
          </p:cNvSpPr>
          <p:nvPr>
            <p:ph idx="1"/>
          </p:nvPr>
        </p:nvSpPr>
        <p:spPr>
          <a:xfrm>
            <a:off x="304800" y="1752600"/>
            <a:ext cx="8534400" cy="4389120"/>
          </a:xfrm>
        </p:spPr>
        <p:txBody>
          <a:bodyPr/>
          <a:lstStyle/>
          <a:p>
            <a:pPr>
              <a:buNone/>
            </a:pPr>
            <a:r>
              <a:rPr lang="en-US" dirty="0" smtClean="0">
                <a:solidFill>
                  <a:schemeClr val="accent1">
                    <a:lumMod val="50000"/>
                  </a:schemeClr>
                </a:solidFill>
                <a:latin typeface="Arial" pitchFamily="34" charset="0"/>
                <a:cs typeface="Arial" pitchFamily="34" charset="0"/>
              </a:rPr>
              <a:t>What is the biggest number you can make with 8 bits?</a:t>
            </a:r>
          </a:p>
          <a:p>
            <a:pPr>
              <a:buNone/>
            </a:pPr>
            <a:endParaRPr lang="en-US" dirty="0" smtClean="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endParaRPr lang="en-US" sz="2000"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What is the smallest number you can make with 8 bits?</a:t>
            </a:r>
          </a:p>
          <a:p>
            <a:pPr>
              <a:buNone/>
            </a:pPr>
            <a:endParaRPr lang="en-US" dirty="0" smtClean="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endParaRPr lang="en-US" sz="2000"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What is the biggest number you can make with 16 bits? </a:t>
            </a:r>
            <a:endParaRPr lang="en-US" dirty="0">
              <a:solidFill>
                <a:schemeClr val="accent1">
                  <a:lumMod val="50000"/>
                </a:schemeClr>
              </a:solidFill>
              <a:latin typeface="Arial" pitchFamily="34" charset="0"/>
              <a:cs typeface="Arial" pitchFamily="34" charset="0"/>
            </a:endParaRPr>
          </a:p>
        </p:txBody>
      </p:sp>
      <p:sp>
        <p:nvSpPr>
          <p:cNvPr id="4" name="TextBox 3"/>
          <p:cNvSpPr txBox="1"/>
          <p:nvPr/>
        </p:nvSpPr>
        <p:spPr>
          <a:xfrm>
            <a:off x="190500" y="2438400"/>
            <a:ext cx="8763000" cy="738664"/>
          </a:xfrm>
          <a:prstGeom prst="rect">
            <a:avLst/>
          </a:prstGeom>
          <a:noFill/>
        </p:spPr>
        <p:txBody>
          <a:bodyPr wrap="square" rtlCol="0">
            <a:spAutoFit/>
          </a:bodyPr>
          <a:lstStyle/>
          <a:p>
            <a:pPr marL="274320" lvl="0" indent="-274320">
              <a:spcBef>
                <a:spcPct val="20000"/>
              </a:spcBef>
              <a:buClr>
                <a:srgbClr val="D2DA7A"/>
              </a:buClr>
              <a:buSzPct val="95000"/>
            </a:pPr>
            <a:r>
              <a:rPr lang="en-US" sz="2400" dirty="0">
                <a:solidFill>
                  <a:srgbClr val="00B050"/>
                </a:solidFill>
                <a:latin typeface="Arial" pitchFamily="34" charset="0"/>
                <a:cs typeface="Arial" pitchFamily="34" charset="0"/>
              </a:rPr>
              <a:t>11111111 = 128 + 64 + 32 +16 + 8 + 4 + 2 + 1 = </a:t>
            </a:r>
            <a:r>
              <a:rPr lang="en-US" sz="2400" dirty="0" smtClean="0">
                <a:solidFill>
                  <a:srgbClr val="00B050"/>
                </a:solidFill>
                <a:latin typeface="Arial" pitchFamily="34" charset="0"/>
                <a:cs typeface="Arial" pitchFamily="34" charset="0"/>
              </a:rPr>
              <a:t>255  =  </a:t>
            </a:r>
            <a:r>
              <a:rPr lang="en-US" sz="2400" dirty="0">
                <a:solidFill>
                  <a:srgbClr val="00B050"/>
                </a:solidFill>
                <a:latin typeface="Arial" pitchFamily="34" charset="0"/>
                <a:cs typeface="Arial" pitchFamily="34" charset="0"/>
              </a:rPr>
              <a:t>2^8 – 1 </a:t>
            </a:r>
          </a:p>
          <a:p>
            <a:endParaRPr lang="en-US" dirty="0"/>
          </a:p>
        </p:txBody>
      </p:sp>
      <p:sp>
        <p:nvSpPr>
          <p:cNvPr id="5" name="TextBox 4"/>
          <p:cNvSpPr txBox="1"/>
          <p:nvPr/>
        </p:nvSpPr>
        <p:spPr>
          <a:xfrm>
            <a:off x="2895600" y="4284079"/>
            <a:ext cx="2362200" cy="762000"/>
          </a:xfrm>
          <a:prstGeom prst="rect">
            <a:avLst/>
          </a:prstGeom>
          <a:noFill/>
        </p:spPr>
        <p:txBody>
          <a:bodyPr wrap="square" rtlCol="0">
            <a:spAutoFit/>
          </a:bodyPr>
          <a:lstStyle/>
          <a:p>
            <a:pPr marL="274320" lvl="0" indent="-274320">
              <a:spcBef>
                <a:spcPct val="20000"/>
              </a:spcBef>
              <a:buClr>
                <a:srgbClr val="D2DA7A"/>
              </a:buClr>
              <a:buSzPct val="95000"/>
            </a:pPr>
            <a:r>
              <a:rPr lang="en-US" sz="2400" dirty="0">
                <a:solidFill>
                  <a:srgbClr val="00B050"/>
                </a:solidFill>
                <a:latin typeface="Arial" pitchFamily="34" charset="0"/>
                <a:cs typeface="Arial" pitchFamily="34" charset="0"/>
              </a:rPr>
              <a:t>00000000 = 0</a:t>
            </a:r>
          </a:p>
          <a:p>
            <a:endParaRPr lang="en-US" dirty="0"/>
          </a:p>
        </p:txBody>
      </p:sp>
      <p:sp>
        <p:nvSpPr>
          <p:cNvPr id="6" name="TextBox 5"/>
          <p:cNvSpPr txBox="1"/>
          <p:nvPr/>
        </p:nvSpPr>
        <p:spPr>
          <a:xfrm>
            <a:off x="1600200" y="5950876"/>
            <a:ext cx="5715000" cy="738664"/>
          </a:xfrm>
          <a:prstGeom prst="rect">
            <a:avLst/>
          </a:prstGeom>
          <a:noFill/>
        </p:spPr>
        <p:txBody>
          <a:bodyPr wrap="square" rtlCol="0">
            <a:spAutoFit/>
          </a:bodyPr>
          <a:lstStyle/>
          <a:p>
            <a:pPr marL="274320" lvl="0" indent="-274320">
              <a:spcBef>
                <a:spcPct val="20000"/>
              </a:spcBef>
              <a:buClr>
                <a:srgbClr val="D2DA7A"/>
              </a:buClr>
              <a:buSzPct val="95000"/>
            </a:pPr>
            <a:r>
              <a:rPr lang="en-US" sz="2400" dirty="0">
                <a:solidFill>
                  <a:srgbClr val="00B050"/>
                </a:solidFill>
                <a:latin typeface="Arial" pitchFamily="34" charset="0"/>
                <a:cs typeface="Arial" pitchFamily="34" charset="0"/>
              </a:rPr>
              <a:t>1111111111111111 = 2^16 – 1 = 65535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Numeric Data Types</a:t>
            </a:r>
            <a:endParaRPr lang="en-US" b="1" dirty="0">
              <a:solidFill>
                <a:schemeClr val="accent3">
                  <a:lumMod val="50000"/>
                </a:schemeClr>
              </a:solidFill>
            </a:endParaRPr>
          </a:p>
        </p:txBody>
      </p:sp>
      <p:sp>
        <p:nvSpPr>
          <p:cNvPr id="3" name="Content Placeholder 2"/>
          <p:cNvSpPr>
            <a:spLocks noGrp="1"/>
          </p:cNvSpPr>
          <p:nvPr>
            <p:ph idx="1"/>
          </p:nvPr>
        </p:nvSpPr>
        <p:spPr>
          <a:xfrm>
            <a:off x="0" y="1447800"/>
            <a:ext cx="9144000" cy="1295400"/>
          </a:xfrm>
        </p:spPr>
        <p:txBody>
          <a:bodyPr>
            <a:normAutofit/>
          </a:bodyPr>
          <a:lstStyle/>
          <a:p>
            <a:pPr>
              <a:buNone/>
            </a:pPr>
            <a:r>
              <a:rPr lang="en-US" dirty="0" smtClean="0">
                <a:solidFill>
                  <a:schemeClr val="accent2">
                    <a:lumMod val="50000"/>
                  </a:schemeClr>
                </a:solidFill>
              </a:rPr>
              <a:t>    Data type refers to the way in which a number is represented (stored) in computer memory as a string of ones and zeros.  </a:t>
            </a:r>
          </a:p>
          <a:p>
            <a:pPr>
              <a:buNone/>
            </a:pPr>
            <a:endParaRPr lang="en-US" dirty="0">
              <a:solidFill>
                <a:schemeClr val="accent2">
                  <a:lumMod val="50000"/>
                </a:schemeClr>
              </a:solidFill>
            </a:endParaRPr>
          </a:p>
        </p:txBody>
      </p:sp>
      <p:graphicFrame>
        <p:nvGraphicFramePr>
          <p:cNvPr id="4" name="Table 3"/>
          <p:cNvGraphicFramePr>
            <a:graphicFrameLocks noGrp="1"/>
          </p:cNvGraphicFramePr>
          <p:nvPr/>
        </p:nvGraphicFramePr>
        <p:xfrm>
          <a:off x="152400" y="2438398"/>
          <a:ext cx="8763000" cy="4043682"/>
        </p:xfrm>
        <a:graphic>
          <a:graphicData uri="http://schemas.openxmlformats.org/drawingml/2006/table">
            <a:tbl>
              <a:tblPr firstRow="1" bandRow="1">
                <a:tableStyleId>{5C22544A-7EE6-4342-B048-85BDC9FD1C3A}</a:tableStyleId>
              </a:tblPr>
              <a:tblGrid>
                <a:gridCol w="990600"/>
                <a:gridCol w="2590800"/>
                <a:gridCol w="5181600"/>
              </a:tblGrid>
              <a:tr h="393061">
                <a:tc>
                  <a:txBody>
                    <a:bodyPr/>
                    <a:lstStyle/>
                    <a:p>
                      <a:pPr algn="ctr"/>
                      <a:r>
                        <a:rPr lang="en-US" dirty="0" smtClean="0"/>
                        <a:t>Name</a:t>
                      </a:r>
                      <a:endParaRPr lang="en-US" dirty="0"/>
                    </a:p>
                  </a:txBody>
                  <a:tcPr/>
                </a:tc>
                <a:tc>
                  <a:txBody>
                    <a:bodyPr/>
                    <a:lstStyle/>
                    <a:p>
                      <a:pPr algn="ctr"/>
                      <a:r>
                        <a:rPr lang="en-US" dirty="0" smtClean="0"/>
                        <a:t>Description</a:t>
                      </a:r>
                      <a:endParaRPr lang="en-US" dirty="0"/>
                    </a:p>
                  </a:txBody>
                  <a:tcPr/>
                </a:tc>
                <a:tc>
                  <a:txBody>
                    <a:bodyPr/>
                    <a:lstStyle/>
                    <a:p>
                      <a:pPr algn="ctr"/>
                      <a:r>
                        <a:rPr lang="en-US" dirty="0" smtClean="0"/>
                        <a:t>Range</a:t>
                      </a:r>
                      <a:endParaRPr lang="en-US" dirty="0"/>
                    </a:p>
                  </a:txBody>
                  <a:tcPr/>
                </a:tc>
              </a:tr>
              <a:tr h="613821">
                <a:tc>
                  <a:txBody>
                    <a:bodyPr/>
                    <a:lstStyle/>
                    <a:p>
                      <a:r>
                        <a:rPr lang="en-US" dirty="0" smtClean="0">
                          <a:latin typeface="Arial" pitchFamily="34" charset="0"/>
                          <a:cs typeface="Arial" pitchFamily="34" charset="0"/>
                        </a:rPr>
                        <a:t>double </a:t>
                      </a:r>
                      <a:endParaRPr lang="en-US" dirty="0">
                        <a:latin typeface="Arial" pitchFamily="34" charset="0"/>
                        <a:cs typeface="Arial" pitchFamily="34" charset="0"/>
                      </a:endParaRPr>
                    </a:p>
                  </a:txBody>
                  <a:tcPr anchor="ctr"/>
                </a:tc>
                <a:tc>
                  <a:txBody>
                    <a:bodyPr/>
                    <a:lstStyle/>
                    <a:p>
                      <a:r>
                        <a:rPr lang="en-US" dirty="0" smtClean="0">
                          <a:latin typeface="Arial" pitchFamily="34" charset="0"/>
                          <a:cs typeface="Arial" pitchFamily="34" charset="0"/>
                        </a:rPr>
                        <a:t>64</a:t>
                      </a:r>
                      <a:r>
                        <a:rPr lang="en-US" baseline="0" dirty="0" smtClean="0">
                          <a:latin typeface="Arial" pitchFamily="34" charset="0"/>
                          <a:cs typeface="Arial" pitchFamily="34" charset="0"/>
                        </a:rPr>
                        <a:t> </a:t>
                      </a:r>
                      <a:r>
                        <a:rPr lang="en-US" dirty="0" smtClean="0">
                          <a:latin typeface="Arial" pitchFamily="34" charset="0"/>
                          <a:cs typeface="Arial" pitchFamily="34" charset="0"/>
                        </a:rPr>
                        <a:t>bit floating point</a:t>
                      </a:r>
                      <a:endParaRPr lang="en-US" dirty="0">
                        <a:latin typeface="Arial" pitchFamily="34" charset="0"/>
                        <a:cs typeface="Arial" pitchFamily="34" charset="0"/>
                      </a:endParaRPr>
                    </a:p>
                  </a:txBody>
                  <a:tcPr/>
                </a:tc>
                <a:tc>
                  <a:txBody>
                    <a:bodyPr/>
                    <a:lstStyle/>
                    <a:p>
                      <a:r>
                        <a:rPr lang="en-US" sz="1600" b="1" dirty="0" smtClean="0">
                          <a:latin typeface="Arial" pitchFamily="34" charset="0"/>
                          <a:cs typeface="Arial" pitchFamily="34" charset="0"/>
                        </a:rPr>
                        <a:t>-1.79769313486232E308 to -4.94065645841247E-324</a:t>
                      </a:r>
                    </a:p>
                    <a:p>
                      <a:r>
                        <a:rPr lang="en-US" sz="1600" b="1" dirty="0" smtClean="0">
                          <a:latin typeface="Arial" pitchFamily="34" charset="0"/>
                          <a:cs typeface="Arial" pitchFamily="34" charset="0"/>
                        </a:rPr>
                        <a:t>4.94065645841247E-324 to 1.79769313486232E308</a:t>
                      </a:r>
                      <a:endParaRPr lang="en-US" sz="1600" b="1" dirty="0">
                        <a:latin typeface="Arial" pitchFamily="34" charset="0"/>
                        <a:cs typeface="Arial" pitchFamily="34" charset="0"/>
                      </a:endParaRPr>
                    </a:p>
                  </a:txBody>
                  <a:tcPr/>
                </a:tc>
              </a:tr>
              <a:tr h="678434">
                <a:tc>
                  <a:txBody>
                    <a:bodyPr/>
                    <a:lstStyle/>
                    <a:p>
                      <a:r>
                        <a:rPr lang="en-US" dirty="0" smtClean="0">
                          <a:latin typeface="Arial" pitchFamily="34" charset="0"/>
                          <a:cs typeface="Arial" pitchFamily="34" charset="0"/>
                        </a:rPr>
                        <a:t>single</a:t>
                      </a:r>
                      <a:endParaRPr lang="en-US" dirty="0">
                        <a:latin typeface="Arial" pitchFamily="34" charset="0"/>
                        <a:cs typeface="Arial" pitchFamily="34" charset="0"/>
                      </a:endParaRPr>
                    </a:p>
                  </a:txBody>
                  <a:tcPr anchor="ctr"/>
                </a:tc>
                <a:tc>
                  <a:txBody>
                    <a:bodyPr/>
                    <a:lstStyle/>
                    <a:p>
                      <a:r>
                        <a:rPr lang="en-US" dirty="0" smtClean="0">
                          <a:latin typeface="Arial" pitchFamily="34" charset="0"/>
                          <a:cs typeface="Arial" pitchFamily="34" charset="0"/>
                        </a:rPr>
                        <a:t>32 bit floating point</a:t>
                      </a:r>
                      <a:endParaRPr lang="en-US" dirty="0">
                        <a:latin typeface="Arial" pitchFamily="34" charset="0"/>
                        <a:cs typeface="Arial" pitchFamily="34" charset="0"/>
                      </a:endParaRPr>
                    </a:p>
                  </a:txBody>
                  <a:tcPr anchor="ctr"/>
                </a:tc>
                <a:tc>
                  <a:txBody>
                    <a:bodyPr/>
                    <a:lstStyle/>
                    <a:p>
                      <a:r>
                        <a:rPr lang="en-US" sz="1800" dirty="0" smtClean="0">
                          <a:latin typeface="Symbol" pitchFamily="18" charset="2"/>
                          <a:cs typeface="Arial" pitchFamily="34" charset="0"/>
                        </a:rPr>
                        <a:t>-</a:t>
                      </a:r>
                      <a:r>
                        <a:rPr lang="en-US" sz="1800" dirty="0" smtClean="0">
                          <a:latin typeface="Arial" pitchFamily="34" charset="0"/>
                          <a:cs typeface="Arial" pitchFamily="34" charset="0"/>
                        </a:rPr>
                        <a:t>3.402823E38 to </a:t>
                      </a:r>
                      <a:r>
                        <a:rPr lang="en-US" sz="1800" dirty="0" smtClean="0">
                          <a:latin typeface="Symbol" pitchFamily="18" charset="2"/>
                          <a:cs typeface="Arial" pitchFamily="34" charset="0"/>
                        </a:rPr>
                        <a:t>-</a:t>
                      </a:r>
                      <a:r>
                        <a:rPr lang="en-US" sz="1800" dirty="0" smtClean="0">
                          <a:latin typeface="Arial" pitchFamily="34" charset="0"/>
                          <a:cs typeface="Arial" pitchFamily="34" charset="0"/>
                        </a:rPr>
                        <a:t>1.401298E-45 </a:t>
                      </a:r>
                    </a:p>
                    <a:p>
                      <a:r>
                        <a:rPr lang="en-US" sz="1800" dirty="0" smtClean="0">
                          <a:latin typeface="Arial" pitchFamily="34" charset="0"/>
                          <a:cs typeface="Arial" pitchFamily="34" charset="0"/>
                        </a:rPr>
                        <a:t>  1.401298E-45 to 3.402823E38</a:t>
                      </a:r>
                      <a:endParaRPr lang="en-US" sz="1800"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uint8</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8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 255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int8</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8 bit 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128 to 127</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uint16</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16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 65535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int16</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16 bit 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32768 to 32767</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uint32</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32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a:t>
                      </a:r>
                      <a:r>
                        <a:rPr lang="en-US" baseline="0" dirty="0" smtClean="0">
                          <a:latin typeface="Arial" pitchFamily="34" charset="0"/>
                          <a:cs typeface="Arial" pitchFamily="34" charset="0"/>
                        </a:rPr>
                        <a:t> </a:t>
                      </a:r>
                      <a:r>
                        <a:rPr lang="en-US" dirty="0" smtClean="0">
                          <a:latin typeface="Arial" pitchFamily="34" charset="0"/>
                          <a:cs typeface="Arial" pitchFamily="34" charset="0"/>
                        </a:rPr>
                        <a:t>4294967295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int32</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32 bit signed</a:t>
                      </a:r>
                      <a:r>
                        <a:rPr lang="en-US" baseline="0" dirty="0" smtClean="0">
                          <a:latin typeface="Arial" pitchFamily="34" charset="0"/>
                          <a:cs typeface="Arial" pitchFamily="34" charset="0"/>
                        </a:rPr>
                        <a:t>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2147483648 to 2147483647</a:t>
                      </a:r>
                      <a:endParaRPr lang="en-US" dirty="0">
                        <a:latin typeface="Arial" pitchFamily="34" charset="0"/>
                        <a:cs typeface="Arial"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1143000"/>
          </a:xfrm>
        </p:spPr>
        <p:txBody>
          <a:bodyPr>
            <a:normAutofit fontScale="90000"/>
          </a:bodyPr>
          <a:lstStyle/>
          <a:p>
            <a:pPr algn="ctr"/>
            <a:r>
              <a:rPr lang="en-US" b="1" dirty="0" smtClean="0">
                <a:solidFill>
                  <a:schemeClr val="accent3">
                    <a:lumMod val="50000"/>
                  </a:schemeClr>
                </a:solidFill>
              </a:rPr>
              <a:t>What are some limitations of Unsigned Integers?</a:t>
            </a:r>
            <a:endParaRPr lang="en-US" b="1" dirty="0">
              <a:solidFill>
                <a:schemeClr val="accent3">
                  <a:lumMod val="50000"/>
                </a:schemeClr>
              </a:solidFill>
            </a:endParaRPr>
          </a:p>
        </p:txBody>
      </p:sp>
      <p:sp>
        <p:nvSpPr>
          <p:cNvPr id="3" name="Content Placeholder 2"/>
          <p:cNvSpPr>
            <a:spLocks noGrp="1"/>
          </p:cNvSpPr>
          <p:nvPr>
            <p:ph idx="1"/>
          </p:nvPr>
        </p:nvSpPr>
        <p:spPr>
          <a:xfrm>
            <a:off x="609600" y="3048000"/>
            <a:ext cx="8229600" cy="2026920"/>
          </a:xfrm>
        </p:spPr>
        <p:txBody>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Limited range:  8 bits allows us to work with numbers up to 255</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No negative numbers</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No decimal numbers – all numbers are integers</a:t>
            </a:r>
            <a:endParaRPr lang="en-US"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pPr algn="ctr"/>
            <a:r>
              <a:rPr lang="en-US" b="1" dirty="0" smtClean="0">
                <a:solidFill>
                  <a:schemeClr val="accent3">
                    <a:lumMod val="50000"/>
                  </a:schemeClr>
                </a:solidFill>
              </a:rPr>
              <a:t>Example</a:t>
            </a:r>
            <a:endParaRPr lang="en-US" b="1" dirty="0">
              <a:solidFill>
                <a:schemeClr val="accent3">
                  <a:lumMod val="50000"/>
                </a:schemeClr>
              </a:solidFill>
            </a:endParaRPr>
          </a:p>
        </p:txBody>
      </p:sp>
      <p:sp>
        <p:nvSpPr>
          <p:cNvPr id="4" name="Content Placeholder 3"/>
          <p:cNvSpPr>
            <a:spLocks noGrp="1"/>
          </p:cNvSpPr>
          <p:nvPr>
            <p:ph idx="1"/>
          </p:nvPr>
        </p:nvSpPr>
        <p:spPr>
          <a:xfrm>
            <a:off x="381000" y="1600200"/>
            <a:ext cx="8458200" cy="5029200"/>
          </a:xfrm>
        </p:spPr>
        <p:txBody>
          <a:bodyPr>
            <a:normAutofit fontScale="92500" lnSpcReduction="10000"/>
          </a:bodyPr>
          <a:lstStyle/>
          <a:p>
            <a:pPr marL="0" indent="0">
              <a:buNone/>
            </a:pPr>
            <a:r>
              <a:rPr lang="en-US" dirty="0">
                <a:solidFill>
                  <a:schemeClr val="accent1">
                    <a:lumMod val="50000"/>
                  </a:schemeClr>
                </a:solidFill>
                <a:latin typeface="Arial" pitchFamily="34" charset="0"/>
                <a:cs typeface="Arial" pitchFamily="34" charset="0"/>
              </a:rPr>
              <a:t>In MATLAB, all numbers are stored as 64 bit doubles unless </a:t>
            </a:r>
            <a:r>
              <a:rPr lang="en-US" dirty="0" smtClean="0">
                <a:solidFill>
                  <a:schemeClr val="accent1">
                    <a:lumMod val="50000"/>
                  </a:schemeClr>
                </a:solidFill>
                <a:latin typeface="Arial" pitchFamily="34" charset="0"/>
                <a:cs typeface="Arial" pitchFamily="34" charset="0"/>
              </a:rPr>
              <a:t>you specify another number type.</a:t>
            </a:r>
          </a:p>
          <a:p>
            <a:pPr marL="0" indent="0">
              <a:buNone/>
            </a:pPr>
            <a:endParaRPr lang="en-US" dirty="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Try this:</a:t>
            </a:r>
          </a:p>
          <a:p>
            <a:pPr marL="0" indent="0">
              <a:buNone/>
            </a:pPr>
            <a:endParaRPr lang="en-US" dirty="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&gt;&gt; a = 13; b = uint8(13);</a:t>
            </a:r>
          </a:p>
          <a:p>
            <a:pPr marL="0" indent="0">
              <a:buNone/>
            </a:pPr>
            <a:r>
              <a:rPr lang="en-US" dirty="0" smtClean="0">
                <a:solidFill>
                  <a:schemeClr val="accent1">
                    <a:lumMod val="50000"/>
                  </a:schemeClr>
                </a:solidFill>
                <a:latin typeface="Arial" pitchFamily="34" charset="0"/>
                <a:cs typeface="Arial" pitchFamily="34" charset="0"/>
              </a:rPr>
              <a:t>&gt;&gt; 1.5*a</a:t>
            </a:r>
          </a:p>
          <a:p>
            <a:pPr marL="0" indent="0">
              <a:buNone/>
            </a:pPr>
            <a:r>
              <a:rPr lang="en-US" dirty="0" smtClean="0">
                <a:solidFill>
                  <a:schemeClr val="accent1">
                    <a:lumMod val="50000"/>
                  </a:schemeClr>
                </a:solidFill>
                <a:latin typeface="Arial" pitchFamily="34" charset="0"/>
                <a:cs typeface="Arial" pitchFamily="34" charset="0"/>
              </a:rPr>
              <a:t>&gt;&gt; 1.5*b</a:t>
            </a:r>
          </a:p>
          <a:p>
            <a:pPr marL="0" indent="0">
              <a:buNone/>
            </a:pPr>
            <a:endParaRPr lang="en-US" dirty="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Results?  Why?</a:t>
            </a:r>
          </a:p>
          <a:p>
            <a:pPr marL="0" indent="0">
              <a:buNone/>
            </a:pPr>
            <a:endParaRPr lang="en-US" dirty="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Now type  &gt;&gt; whos</a:t>
            </a:r>
          </a:p>
          <a:p>
            <a:pPr marL="0" indent="0">
              <a:buNone/>
            </a:pPr>
            <a:endParaRPr lang="en-US" dirty="0">
              <a:solidFill>
                <a:schemeClr val="accent1">
                  <a:lumMod val="50000"/>
                </a:schemeClr>
              </a:solidFill>
              <a:latin typeface="Arial" pitchFamily="34" charset="0"/>
              <a:cs typeface="Arial" pitchFamily="34" charset="0"/>
            </a:endParaRPr>
          </a:p>
          <a:p>
            <a:pPr marL="0" indent="0">
              <a:buNone/>
            </a:pPr>
            <a:endParaRPr lang="en-US" dirty="0">
              <a:solidFill>
                <a:schemeClr val="accent1">
                  <a:lumMod val="50000"/>
                </a:schemeClr>
              </a:solidFill>
              <a:latin typeface="Arial" pitchFamily="34" charset="0"/>
              <a:cs typeface="Arial" pitchFamily="34" charset="0"/>
            </a:endParaRPr>
          </a:p>
          <a:p>
            <a:pPr marL="0" indent="0">
              <a:buNone/>
            </a:pPr>
            <a:endParaRPr lang="en-US" dirty="0"/>
          </a:p>
        </p:txBody>
      </p:sp>
    </p:spTree>
    <p:extLst>
      <p:ext uri="{BB962C8B-B14F-4D97-AF65-F5344CB8AC3E}">
        <p14:creationId xmlns:p14="http://schemas.microsoft.com/office/powerpoint/2010/main" val="15856739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pPr algn="ctr"/>
            <a:r>
              <a:rPr lang="en-US" b="1" dirty="0" smtClean="0">
                <a:solidFill>
                  <a:schemeClr val="accent3">
                    <a:lumMod val="50000"/>
                  </a:schemeClr>
                </a:solidFill>
              </a:rPr>
              <a:t>Exercise 3</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724400"/>
          </a:xfrm>
        </p:spPr>
        <p:txBody>
          <a:bodyPr/>
          <a:lstStyle/>
          <a:p>
            <a:pPr>
              <a:buNone/>
            </a:pPr>
            <a:r>
              <a:rPr lang="en-US" dirty="0" smtClean="0">
                <a:solidFill>
                  <a:schemeClr val="accent1">
                    <a:lumMod val="50000"/>
                  </a:schemeClr>
                </a:solidFill>
                <a:latin typeface="Arial" pitchFamily="34" charset="0"/>
                <a:cs typeface="Arial" pitchFamily="34" charset="0"/>
              </a:rPr>
              <a:t>Try the following commands in MATLAB and see if you can explain the output.</a:t>
            </a:r>
          </a:p>
          <a:p>
            <a:pPr>
              <a:buNone/>
            </a:pPr>
            <a:endParaRPr lang="en-US" dirty="0" smtClean="0">
              <a:solidFill>
                <a:schemeClr val="accent1">
                  <a:lumMod val="50000"/>
                </a:schemeClr>
              </a:solidFill>
              <a:latin typeface="Arial" pitchFamily="34" charset="0"/>
              <a:cs typeface="Arial" pitchFamily="34" charset="0"/>
            </a:endParaRPr>
          </a:p>
          <a:p>
            <a:pPr marL="514350" indent="-514350">
              <a:buAutoNum type="arabicPeriod"/>
            </a:pPr>
            <a:r>
              <a:rPr lang="en-US" dirty="0" smtClean="0">
                <a:solidFill>
                  <a:schemeClr val="accent1">
                    <a:lumMod val="50000"/>
                  </a:schemeClr>
                </a:solidFill>
                <a:latin typeface="Arial" pitchFamily="34" charset="0"/>
                <a:cs typeface="Arial" pitchFamily="34" charset="0"/>
              </a:rPr>
              <a:t>uint8(16.5)</a:t>
            </a:r>
          </a:p>
          <a:p>
            <a:pPr marL="514350" indent="-514350">
              <a:buAutoNum type="arabicPeriod"/>
            </a:pPr>
            <a:r>
              <a:rPr lang="en-US" dirty="0" smtClean="0">
                <a:solidFill>
                  <a:schemeClr val="accent1">
                    <a:lumMod val="50000"/>
                  </a:schemeClr>
                </a:solidFill>
                <a:latin typeface="Arial" pitchFamily="34" charset="0"/>
                <a:cs typeface="Arial" pitchFamily="34" charset="0"/>
              </a:rPr>
              <a:t>uint8(16.2)</a:t>
            </a:r>
          </a:p>
          <a:p>
            <a:pPr marL="514350" indent="-514350">
              <a:buAutoNum type="arabicPeriod"/>
            </a:pPr>
            <a:r>
              <a:rPr lang="en-US" dirty="0" smtClean="0">
                <a:solidFill>
                  <a:schemeClr val="accent1">
                    <a:lumMod val="50000"/>
                  </a:schemeClr>
                </a:solidFill>
                <a:latin typeface="Arial" pitchFamily="34" charset="0"/>
                <a:cs typeface="Arial" pitchFamily="34" charset="0"/>
              </a:rPr>
              <a:t>uint8(-47)</a:t>
            </a:r>
          </a:p>
          <a:p>
            <a:pPr marL="514350" indent="-514350">
              <a:buAutoNum type="arabicPeriod"/>
            </a:pPr>
            <a:r>
              <a:rPr lang="en-US" dirty="0" smtClean="0">
                <a:solidFill>
                  <a:schemeClr val="accent1">
                    <a:lumMod val="50000"/>
                  </a:schemeClr>
                </a:solidFill>
                <a:latin typeface="Arial" pitchFamily="34" charset="0"/>
                <a:cs typeface="Arial" pitchFamily="34" charset="0"/>
              </a:rPr>
              <a:t>uint8(436)</a:t>
            </a:r>
          </a:p>
          <a:p>
            <a:pPr marL="514350" indent="-514350">
              <a:buAutoNum type="arabicPeriod"/>
            </a:pPr>
            <a:r>
              <a:rPr lang="en-US" dirty="0" smtClean="0">
                <a:solidFill>
                  <a:schemeClr val="accent1">
                    <a:lumMod val="50000"/>
                  </a:schemeClr>
                </a:solidFill>
                <a:latin typeface="Arial" pitchFamily="34" charset="0"/>
                <a:cs typeface="Arial" pitchFamily="34" charset="0"/>
              </a:rPr>
              <a:t>uint16(436)</a:t>
            </a:r>
          </a:p>
          <a:p>
            <a:pPr marL="514350" indent="-514350">
              <a:buAutoNum type="arabicPeriod"/>
            </a:pPr>
            <a:r>
              <a:rPr lang="en-US" dirty="0" smtClean="0">
                <a:solidFill>
                  <a:schemeClr val="accent1">
                    <a:lumMod val="50000"/>
                  </a:schemeClr>
                </a:solidFill>
                <a:latin typeface="Arial" pitchFamily="34" charset="0"/>
                <a:cs typeface="Arial" pitchFamily="34" charset="0"/>
              </a:rPr>
              <a:t>uint16(1000000)</a:t>
            </a:r>
          </a:p>
          <a:p>
            <a:pPr marL="514350" indent="-514350">
              <a:buAutoNum type="arabicPeriod"/>
            </a:pPr>
            <a:r>
              <a:rPr lang="en-US" dirty="0" smtClean="0">
                <a:solidFill>
                  <a:schemeClr val="accent1">
                    <a:lumMod val="50000"/>
                  </a:schemeClr>
                </a:solidFill>
                <a:latin typeface="Arial" pitchFamily="34" charset="0"/>
                <a:cs typeface="Arial" pitchFamily="34" charset="0"/>
              </a:rPr>
              <a:t>uint32(1000000)</a:t>
            </a:r>
          </a:p>
          <a:p>
            <a:pPr marL="514350" indent="-514350">
              <a:buAutoNum type="arabicPeriod"/>
            </a:pPr>
            <a:endParaRPr lang="en-US"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pPr algn="ctr"/>
            <a:r>
              <a:rPr lang="en-US" b="1" dirty="0" smtClean="0">
                <a:solidFill>
                  <a:schemeClr val="accent3">
                    <a:lumMod val="50000"/>
                  </a:schemeClr>
                </a:solidFill>
              </a:rPr>
              <a:t>Why does it matter how data is stored on a computer?</a:t>
            </a:r>
            <a:endParaRPr lang="en-US" b="1" dirty="0">
              <a:solidFill>
                <a:schemeClr val="accent3">
                  <a:lumMod val="50000"/>
                </a:schemeClr>
              </a:solidFill>
            </a:endParaRPr>
          </a:p>
        </p:txBody>
      </p:sp>
      <p:sp>
        <p:nvSpPr>
          <p:cNvPr id="3" name="Content Placeholder 2"/>
          <p:cNvSpPr>
            <a:spLocks noGrp="1"/>
          </p:cNvSpPr>
          <p:nvPr>
            <p:ph idx="1"/>
          </p:nvPr>
        </p:nvSpPr>
        <p:spPr>
          <a:xfrm>
            <a:off x="457200" y="2514600"/>
            <a:ext cx="8229600" cy="4191000"/>
          </a:xfrm>
        </p:spPr>
        <p:txBody>
          <a:bodyPr>
            <a:normAutofit lnSpcReduction="10000"/>
          </a:bodyPr>
          <a:lstStyle/>
          <a:p>
            <a:pPr>
              <a:buNone/>
            </a:pPr>
            <a:r>
              <a:rPr lang="en-US" dirty="0" smtClean="0">
                <a:solidFill>
                  <a:schemeClr val="accent2">
                    <a:lumMod val="50000"/>
                  </a:schemeClr>
                </a:solidFill>
                <a:latin typeface="Arial" pitchFamily="34" charset="0"/>
                <a:cs typeface="Arial" pitchFamily="34" charset="0"/>
              </a:rPr>
              <a:t>Example:  Perform each of the following calculations in</a:t>
            </a:r>
          </a:p>
          <a:p>
            <a:pPr>
              <a:buNone/>
            </a:pPr>
            <a:r>
              <a:rPr lang="en-US" dirty="0" smtClean="0">
                <a:solidFill>
                  <a:schemeClr val="accent2">
                    <a:lumMod val="50000"/>
                  </a:schemeClr>
                </a:solidFill>
                <a:latin typeface="Arial" pitchFamily="34" charset="0"/>
                <a:cs typeface="Arial" pitchFamily="34" charset="0"/>
              </a:rPr>
              <a:t>                 your head.</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 4/3</a:t>
            </a:r>
          </a:p>
          <a:p>
            <a:pPr>
              <a:buNone/>
            </a:pPr>
            <a:r>
              <a:rPr lang="en-US" dirty="0" smtClean="0">
                <a:solidFill>
                  <a:schemeClr val="accent2">
                    <a:lumMod val="50000"/>
                  </a:schemeClr>
                </a:solidFill>
                <a:latin typeface="Arial" pitchFamily="34" charset="0"/>
                <a:cs typeface="Arial" pitchFamily="34" charset="0"/>
              </a:rPr>
              <a:t>b = a – 1</a:t>
            </a:r>
          </a:p>
          <a:p>
            <a:pPr>
              <a:buNone/>
            </a:pPr>
            <a:r>
              <a:rPr lang="en-US" dirty="0" smtClean="0">
                <a:solidFill>
                  <a:schemeClr val="accent2">
                    <a:lumMod val="50000"/>
                  </a:schemeClr>
                </a:solidFill>
                <a:latin typeface="Arial" pitchFamily="34" charset="0"/>
                <a:cs typeface="Arial" pitchFamily="34" charset="0"/>
              </a:rPr>
              <a:t>c = 3*b</a:t>
            </a:r>
          </a:p>
          <a:p>
            <a:pPr>
              <a:buNone/>
            </a:pPr>
            <a:r>
              <a:rPr lang="en-US" dirty="0" smtClean="0">
                <a:solidFill>
                  <a:schemeClr val="accent2">
                    <a:lumMod val="50000"/>
                  </a:schemeClr>
                </a:solidFill>
                <a:latin typeface="Arial" pitchFamily="34" charset="0"/>
                <a:cs typeface="Arial" pitchFamily="34" charset="0"/>
              </a:rPr>
              <a:t>e = 1 – c</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What does MATLAB get?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pPr algn="ctr"/>
            <a:r>
              <a:rPr lang="en-US" b="1" dirty="0" smtClean="0">
                <a:solidFill>
                  <a:schemeClr val="accent3">
                    <a:lumMod val="50000"/>
                  </a:schemeClr>
                </a:solidFill>
              </a:rPr>
              <a:t>Exercise 3: Answers</a:t>
            </a:r>
            <a:endParaRPr lang="en-US" b="1" dirty="0">
              <a:solidFill>
                <a:schemeClr val="accent3">
                  <a:lumMod val="50000"/>
                </a:schemeClr>
              </a:solidFill>
            </a:endParaRPr>
          </a:p>
        </p:txBody>
      </p:sp>
      <p:sp>
        <p:nvSpPr>
          <p:cNvPr id="3" name="Content Placeholder 2"/>
          <p:cNvSpPr>
            <a:spLocks noGrp="1"/>
          </p:cNvSpPr>
          <p:nvPr>
            <p:ph idx="1"/>
          </p:nvPr>
        </p:nvSpPr>
        <p:spPr>
          <a:xfrm>
            <a:off x="228600" y="1295400"/>
            <a:ext cx="8686800" cy="4419600"/>
          </a:xfrm>
        </p:spPr>
        <p:txBody>
          <a:bodyPr/>
          <a:lstStyle/>
          <a:p>
            <a:pPr marL="514350" indent="-514350">
              <a:buAutoNum type="arabicPeriod"/>
            </a:pPr>
            <a:endParaRPr lang="en-US" dirty="0" smtClean="0">
              <a:solidFill>
                <a:schemeClr val="accent1">
                  <a:lumMod val="50000"/>
                </a:schemeClr>
              </a:solidFill>
              <a:latin typeface="Arial" pitchFamily="34" charset="0"/>
              <a:cs typeface="Arial" pitchFamily="34" charset="0"/>
            </a:endParaRPr>
          </a:p>
          <a:p>
            <a:pPr marL="514350" indent="-514350">
              <a:buAutoNum type="arabicPeriod"/>
            </a:pPr>
            <a:r>
              <a:rPr lang="en-US" dirty="0" smtClean="0">
                <a:solidFill>
                  <a:schemeClr val="accent1">
                    <a:lumMod val="50000"/>
                  </a:schemeClr>
                </a:solidFill>
                <a:latin typeface="Arial" pitchFamily="34" charset="0"/>
                <a:cs typeface="Arial" pitchFamily="34" charset="0"/>
              </a:rPr>
              <a:t>uint8(16.5) = 17</a:t>
            </a:r>
          </a:p>
          <a:p>
            <a:pPr marL="514350" indent="-514350">
              <a:buAutoNum type="arabicPeriod"/>
            </a:pPr>
            <a:r>
              <a:rPr lang="en-US" dirty="0" smtClean="0">
                <a:solidFill>
                  <a:schemeClr val="accent1">
                    <a:lumMod val="50000"/>
                  </a:schemeClr>
                </a:solidFill>
                <a:latin typeface="Arial" pitchFamily="34" charset="0"/>
                <a:cs typeface="Arial" pitchFamily="34" charset="0"/>
              </a:rPr>
              <a:t>uint8(16.2) = 16</a:t>
            </a:r>
          </a:p>
          <a:p>
            <a:pPr marL="514350" indent="-514350">
              <a:buAutoNum type="arabicPeriod"/>
            </a:pPr>
            <a:r>
              <a:rPr lang="en-US" dirty="0" smtClean="0">
                <a:solidFill>
                  <a:schemeClr val="accent1">
                    <a:lumMod val="50000"/>
                  </a:schemeClr>
                </a:solidFill>
                <a:latin typeface="Arial" pitchFamily="34" charset="0"/>
                <a:cs typeface="Arial" pitchFamily="34" charset="0"/>
              </a:rPr>
              <a:t>uint8(-47) = 0</a:t>
            </a:r>
          </a:p>
          <a:p>
            <a:pPr marL="514350" indent="-514350">
              <a:buAutoNum type="arabicPeriod"/>
            </a:pPr>
            <a:r>
              <a:rPr lang="en-US" dirty="0" smtClean="0">
                <a:solidFill>
                  <a:schemeClr val="accent1">
                    <a:lumMod val="50000"/>
                  </a:schemeClr>
                </a:solidFill>
                <a:latin typeface="Arial" pitchFamily="34" charset="0"/>
                <a:cs typeface="Arial" pitchFamily="34" charset="0"/>
              </a:rPr>
              <a:t>uint8(436) = 255</a:t>
            </a:r>
          </a:p>
          <a:p>
            <a:pPr marL="514350" indent="-514350">
              <a:buAutoNum type="arabicPeriod"/>
            </a:pPr>
            <a:r>
              <a:rPr lang="en-US" dirty="0" smtClean="0">
                <a:solidFill>
                  <a:schemeClr val="accent1">
                    <a:lumMod val="50000"/>
                  </a:schemeClr>
                </a:solidFill>
                <a:latin typeface="Arial" pitchFamily="34" charset="0"/>
                <a:cs typeface="Arial" pitchFamily="34" charset="0"/>
              </a:rPr>
              <a:t>uint16(436) = 436</a:t>
            </a:r>
          </a:p>
          <a:p>
            <a:pPr marL="514350" indent="-514350">
              <a:buAutoNum type="arabicPeriod"/>
            </a:pPr>
            <a:r>
              <a:rPr lang="en-US" dirty="0" smtClean="0">
                <a:solidFill>
                  <a:schemeClr val="accent1">
                    <a:lumMod val="50000"/>
                  </a:schemeClr>
                </a:solidFill>
                <a:latin typeface="Arial" pitchFamily="34" charset="0"/>
                <a:cs typeface="Arial" pitchFamily="34" charset="0"/>
              </a:rPr>
              <a:t>uint16(1000000) = 65535</a:t>
            </a:r>
          </a:p>
          <a:p>
            <a:pPr marL="514350" indent="-514350">
              <a:buAutoNum type="arabicPeriod"/>
            </a:pPr>
            <a:r>
              <a:rPr lang="en-US" dirty="0" smtClean="0">
                <a:solidFill>
                  <a:schemeClr val="accent1">
                    <a:lumMod val="50000"/>
                  </a:schemeClr>
                </a:solidFill>
                <a:latin typeface="Arial" pitchFamily="34" charset="0"/>
                <a:cs typeface="Arial" pitchFamily="34" charset="0"/>
              </a:rPr>
              <a:t>uint32(1000000) = 1000000</a:t>
            </a:r>
          </a:p>
          <a:p>
            <a:pPr marL="514350" indent="-514350">
              <a:buAutoNum type="arabicPeriod"/>
            </a:pPr>
            <a:endParaRPr lang="en-US" dirty="0">
              <a:solidFill>
                <a:schemeClr val="accent1">
                  <a:lumMod val="50000"/>
                </a:schemeClr>
              </a:solidFill>
              <a:latin typeface="Arial" pitchFamily="34" charset="0"/>
              <a:cs typeface="Arial" pitchFamily="34" charset="0"/>
            </a:endParaRPr>
          </a:p>
        </p:txBody>
      </p:sp>
      <p:sp>
        <p:nvSpPr>
          <p:cNvPr id="4" name="TextBox 3"/>
          <p:cNvSpPr txBox="1"/>
          <p:nvPr/>
        </p:nvSpPr>
        <p:spPr>
          <a:xfrm>
            <a:off x="1600200" y="5405330"/>
            <a:ext cx="7162800" cy="1200329"/>
          </a:xfrm>
          <a:prstGeom prst="rect">
            <a:avLst/>
          </a:prstGeom>
          <a:noFill/>
        </p:spPr>
        <p:txBody>
          <a:bodyPr wrap="square" rtlCol="0">
            <a:spAutoFit/>
          </a:bodyPr>
          <a:lstStyle/>
          <a:p>
            <a:r>
              <a:rPr lang="en-US" sz="2400" dirty="0" smtClean="0">
                <a:solidFill>
                  <a:srgbClr val="FF0000"/>
                </a:solidFill>
                <a:latin typeface="Arial" pitchFamily="34" charset="0"/>
                <a:cs typeface="Arial" pitchFamily="34" charset="0"/>
              </a:rPr>
              <a:t>If you exceed the range of your number system, you don’t get an error.  Your numbers just get changed to fit the system.</a:t>
            </a:r>
            <a:endParaRPr lang="en-US" sz="2400" dirty="0">
              <a:solidFill>
                <a:srgbClr val="FF0000"/>
              </a:solidFill>
              <a:latin typeface="Arial" pitchFamily="34" charset="0"/>
              <a:cs typeface="Arial"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143" y="5507157"/>
            <a:ext cx="1066657" cy="1066657"/>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936465"/>
            <a:ext cx="8458200" cy="1143000"/>
          </a:xfrm>
        </p:spPr>
        <p:txBody>
          <a:bodyPr>
            <a:normAutofit fontScale="90000"/>
          </a:bodyPr>
          <a:lstStyle/>
          <a:p>
            <a:pPr algn="ctr"/>
            <a:r>
              <a:rPr lang="en-US" b="1" dirty="0" smtClean="0">
                <a:solidFill>
                  <a:schemeClr val="accent3">
                    <a:lumMod val="50000"/>
                  </a:schemeClr>
                </a:solidFill>
              </a:rPr>
              <a:t>So how do we get </a:t>
            </a:r>
            <a:br>
              <a:rPr lang="en-US" b="1" dirty="0" smtClean="0">
                <a:solidFill>
                  <a:schemeClr val="accent3">
                    <a:lumMod val="50000"/>
                  </a:schemeClr>
                </a:solidFill>
              </a:rPr>
            </a:br>
            <a:r>
              <a:rPr lang="en-US" b="1" dirty="0" smtClean="0">
                <a:solidFill>
                  <a:schemeClr val="accent3">
                    <a:lumMod val="50000"/>
                  </a:schemeClr>
                </a:solidFill>
              </a:rPr>
              <a:t>Negative Numbers?</a:t>
            </a:r>
            <a:endParaRPr lang="en-US" b="1" dirty="0">
              <a:solidFill>
                <a:schemeClr val="accent3">
                  <a:lumMod val="50000"/>
                </a:schemeClr>
              </a:solidFill>
            </a:endParaRPr>
          </a:p>
        </p:txBody>
      </p:sp>
      <p:sp>
        <p:nvSpPr>
          <p:cNvPr id="3" name="Content Placeholder 2"/>
          <p:cNvSpPr>
            <a:spLocks noGrp="1"/>
          </p:cNvSpPr>
          <p:nvPr>
            <p:ph idx="1"/>
          </p:nvPr>
        </p:nvSpPr>
        <p:spPr>
          <a:xfrm>
            <a:off x="457200" y="2286000"/>
            <a:ext cx="8229600" cy="1828800"/>
          </a:xfrm>
        </p:spPr>
        <p:txBody>
          <a:bodyPr/>
          <a:lstStyle/>
          <a:p>
            <a:pPr>
              <a:buNone/>
            </a:pPr>
            <a:r>
              <a:rPr lang="en-US" dirty="0" smtClean="0">
                <a:solidFill>
                  <a:schemeClr val="accent1">
                    <a:lumMod val="50000"/>
                  </a:schemeClr>
                </a:solidFill>
                <a:latin typeface="Arial" pitchFamily="34" charset="0"/>
                <a:cs typeface="Arial" pitchFamily="34" charset="0"/>
              </a:rPr>
              <a:t>Use the first bit or the MSB (most significant bit) to</a:t>
            </a:r>
          </a:p>
          <a:p>
            <a:pPr>
              <a:buNone/>
            </a:pPr>
            <a:r>
              <a:rPr lang="en-US" dirty="0" smtClean="0">
                <a:solidFill>
                  <a:schemeClr val="accent1">
                    <a:lumMod val="50000"/>
                  </a:schemeClr>
                </a:solidFill>
                <a:latin typeface="Arial" pitchFamily="34" charset="0"/>
                <a:cs typeface="Arial" pitchFamily="34" charset="0"/>
              </a:rPr>
              <a:t>represent the sign of the number.</a:t>
            </a:r>
          </a:p>
          <a:p>
            <a:pPr>
              <a:buNone/>
            </a:pPr>
            <a:endParaRPr lang="en-US" sz="1800" dirty="0" smtClean="0">
              <a:solidFill>
                <a:schemeClr val="accent1">
                  <a:lumMod val="50000"/>
                </a:schemeClr>
              </a:solidFill>
              <a:latin typeface="Arial" pitchFamily="34" charset="0"/>
              <a:cs typeface="Arial" pitchFamily="34" charset="0"/>
            </a:endParaRPr>
          </a:p>
          <a:p>
            <a:pPr algn="ctr">
              <a:buNone/>
            </a:pPr>
            <a:r>
              <a:rPr lang="en-US" dirty="0" smtClean="0">
                <a:solidFill>
                  <a:schemeClr val="accent1">
                    <a:lumMod val="50000"/>
                  </a:schemeClr>
                </a:solidFill>
                <a:latin typeface="Arial" pitchFamily="34" charset="0"/>
                <a:cs typeface="Arial" pitchFamily="34" charset="0"/>
              </a:rPr>
              <a:t>1 = negative    and    0 = positive</a:t>
            </a:r>
            <a:endParaRPr lang="en-US" dirty="0">
              <a:solidFill>
                <a:schemeClr val="accent1">
                  <a:lumMod val="50000"/>
                </a:schemeClr>
              </a:solidFill>
              <a:latin typeface="Arial" pitchFamily="34" charset="0"/>
              <a:cs typeface="Arial" pitchFamily="34" charset="0"/>
            </a:endParaRPr>
          </a:p>
        </p:txBody>
      </p:sp>
      <p:sp>
        <p:nvSpPr>
          <p:cNvPr id="4" name="Content Placeholder 2"/>
          <p:cNvSpPr txBox="1">
            <a:spLocks/>
          </p:cNvSpPr>
          <p:nvPr/>
        </p:nvSpPr>
        <p:spPr>
          <a:xfrm>
            <a:off x="457200" y="4321335"/>
            <a:ext cx="8534400" cy="988553"/>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2"/>
              <a:buNone/>
            </a:pPr>
            <a:r>
              <a:rPr lang="en-US" dirty="0" smtClean="0">
                <a:solidFill>
                  <a:schemeClr val="accent1">
                    <a:lumMod val="50000"/>
                  </a:schemeClr>
                </a:solidFill>
                <a:latin typeface="Arial" pitchFamily="34" charset="0"/>
                <a:cs typeface="Arial" pitchFamily="34" charset="0"/>
              </a:rPr>
              <a:t>What would happen to our range?</a:t>
            </a:r>
          </a:p>
        </p:txBody>
      </p:sp>
      <p:sp>
        <p:nvSpPr>
          <p:cNvPr id="5" name="Content Placeholder 2"/>
          <p:cNvSpPr txBox="1">
            <a:spLocks/>
          </p:cNvSpPr>
          <p:nvPr/>
        </p:nvSpPr>
        <p:spPr>
          <a:xfrm>
            <a:off x="446964" y="5181600"/>
            <a:ext cx="8534400" cy="15240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2"/>
              <a:buNone/>
            </a:pPr>
            <a:r>
              <a:rPr lang="en-US" dirty="0" smtClean="0">
                <a:solidFill>
                  <a:schemeClr val="accent1">
                    <a:lumMod val="50000"/>
                  </a:schemeClr>
                </a:solidFill>
                <a:latin typeface="Arial" pitchFamily="34" charset="0"/>
                <a:cs typeface="Arial" pitchFamily="34" charset="0"/>
              </a:rPr>
              <a:t>The range would be cut in half!</a:t>
            </a:r>
          </a:p>
          <a:p>
            <a:pPr>
              <a:buFont typeface="Wingdings 2"/>
              <a:buNone/>
            </a:pPr>
            <a:r>
              <a:rPr lang="en-US" dirty="0" smtClean="0">
                <a:solidFill>
                  <a:schemeClr val="accent1">
                    <a:lumMod val="50000"/>
                  </a:schemeClr>
                </a:solidFill>
                <a:latin typeface="Arial" pitchFamily="34" charset="0"/>
                <a:cs typeface="Arial" pitchFamily="34" charset="0"/>
              </a:rPr>
              <a:t>General Range Formula:    </a:t>
            </a:r>
            <a:r>
              <a:rPr lang="en-US" dirty="0" smtClean="0">
                <a:solidFill>
                  <a:schemeClr val="accent1">
                    <a:lumMod val="50000"/>
                  </a:schemeClr>
                </a:solidFill>
                <a:latin typeface="Symbol" pitchFamily="18" charset="2"/>
                <a:cs typeface="Arial" pitchFamily="34" charset="0"/>
              </a:rPr>
              <a:t>-</a:t>
            </a:r>
            <a:r>
              <a:rPr lang="en-US" dirty="0" smtClean="0">
                <a:solidFill>
                  <a:schemeClr val="accent1">
                    <a:lumMod val="50000"/>
                  </a:schemeClr>
                </a:solidFill>
                <a:latin typeface="Arial" pitchFamily="34" charset="0"/>
                <a:cs typeface="Arial" pitchFamily="34" charset="0"/>
              </a:rPr>
              <a:t>2</a:t>
            </a:r>
            <a:r>
              <a:rPr lang="en-US" baseline="30000" dirty="0" smtClean="0">
                <a:solidFill>
                  <a:schemeClr val="accent1">
                    <a:lumMod val="50000"/>
                  </a:schemeClr>
                </a:solidFill>
                <a:latin typeface="Arial" pitchFamily="34" charset="0"/>
                <a:cs typeface="Arial" pitchFamily="34" charset="0"/>
              </a:rPr>
              <a:t>(N – 1)</a:t>
            </a:r>
            <a:r>
              <a:rPr lang="en-US" dirty="0" smtClean="0">
                <a:solidFill>
                  <a:schemeClr val="accent1">
                    <a:lumMod val="50000"/>
                  </a:schemeClr>
                </a:solidFill>
                <a:latin typeface="Arial" pitchFamily="34" charset="0"/>
                <a:cs typeface="Arial" pitchFamily="34" charset="0"/>
              </a:rPr>
              <a:t> to +2</a:t>
            </a:r>
            <a:r>
              <a:rPr lang="en-US" baseline="30000" dirty="0" smtClean="0">
                <a:solidFill>
                  <a:schemeClr val="accent1">
                    <a:lumMod val="50000"/>
                  </a:schemeClr>
                </a:solidFill>
                <a:latin typeface="Arial" pitchFamily="34" charset="0"/>
                <a:cs typeface="Arial" pitchFamily="34" charset="0"/>
              </a:rPr>
              <a:t>(N – 1)</a:t>
            </a:r>
            <a:r>
              <a:rPr lang="en-US" dirty="0" smtClean="0">
                <a:solidFill>
                  <a:schemeClr val="accent1">
                    <a:lumMod val="50000"/>
                  </a:schemeClr>
                </a:solidFill>
                <a:latin typeface="Arial" pitchFamily="34" charset="0"/>
                <a:cs typeface="Arial" pitchFamily="34" charset="0"/>
              </a:rPr>
              <a:t> </a:t>
            </a:r>
            <a:r>
              <a:rPr lang="en-US" dirty="0" smtClean="0">
                <a:solidFill>
                  <a:schemeClr val="accent1">
                    <a:lumMod val="50000"/>
                  </a:schemeClr>
                </a:solidFill>
                <a:latin typeface="Symbol" pitchFamily="18" charset="2"/>
                <a:cs typeface="Arial" pitchFamily="34" charset="0"/>
              </a:rPr>
              <a:t>-</a:t>
            </a:r>
            <a:r>
              <a:rPr lang="en-US" dirty="0" smtClean="0">
                <a:solidFill>
                  <a:schemeClr val="accent1">
                    <a:lumMod val="50000"/>
                  </a:schemeClr>
                </a:solidFill>
                <a:latin typeface="Arial" pitchFamily="34" charset="0"/>
                <a:cs typeface="Arial" pitchFamily="34" charset="0"/>
              </a:rPr>
              <a:t> 1 </a:t>
            </a:r>
          </a:p>
          <a:p>
            <a:pPr>
              <a:buFont typeface="Wingdings 2"/>
              <a:buNone/>
            </a:pPr>
            <a:r>
              <a:rPr lang="en-US" dirty="0" smtClean="0">
                <a:solidFill>
                  <a:schemeClr val="accent1">
                    <a:lumMod val="50000"/>
                  </a:schemeClr>
                </a:solidFill>
                <a:latin typeface="Arial" pitchFamily="34" charset="0"/>
                <a:cs typeface="Arial" pitchFamily="34" charset="0"/>
              </a:rPr>
              <a:t>					     N = number of bits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Numeric Data Types</a:t>
            </a:r>
            <a:endParaRPr lang="en-US" b="1" dirty="0">
              <a:solidFill>
                <a:schemeClr val="accent3">
                  <a:lumMod val="50000"/>
                </a:schemeClr>
              </a:solidFill>
            </a:endParaRPr>
          </a:p>
        </p:txBody>
      </p:sp>
      <p:sp>
        <p:nvSpPr>
          <p:cNvPr id="3" name="Content Placeholder 2"/>
          <p:cNvSpPr>
            <a:spLocks noGrp="1"/>
          </p:cNvSpPr>
          <p:nvPr>
            <p:ph idx="1"/>
          </p:nvPr>
        </p:nvSpPr>
        <p:spPr>
          <a:xfrm>
            <a:off x="0" y="1447800"/>
            <a:ext cx="9144000" cy="1295400"/>
          </a:xfrm>
        </p:spPr>
        <p:txBody>
          <a:bodyPr>
            <a:normAutofit/>
          </a:bodyPr>
          <a:lstStyle/>
          <a:p>
            <a:pPr>
              <a:buNone/>
            </a:pPr>
            <a:r>
              <a:rPr lang="en-US" dirty="0" smtClean="0">
                <a:solidFill>
                  <a:schemeClr val="accent2">
                    <a:lumMod val="50000"/>
                  </a:schemeClr>
                </a:solidFill>
              </a:rPr>
              <a:t>    Data type refers to the way in which a number is represented (stored) in computer memory as a string of ones and zeros.  </a:t>
            </a:r>
          </a:p>
          <a:p>
            <a:pPr>
              <a:buNone/>
            </a:pPr>
            <a:endParaRPr lang="en-US" dirty="0">
              <a:solidFill>
                <a:schemeClr val="accent2">
                  <a:lumMod val="50000"/>
                </a:schemeClr>
              </a:solidFill>
            </a:endParaRPr>
          </a:p>
        </p:txBody>
      </p:sp>
      <p:graphicFrame>
        <p:nvGraphicFramePr>
          <p:cNvPr id="4" name="Table 3"/>
          <p:cNvGraphicFramePr>
            <a:graphicFrameLocks noGrp="1"/>
          </p:cNvGraphicFramePr>
          <p:nvPr/>
        </p:nvGraphicFramePr>
        <p:xfrm>
          <a:off x="152400" y="2438398"/>
          <a:ext cx="8763000" cy="4043682"/>
        </p:xfrm>
        <a:graphic>
          <a:graphicData uri="http://schemas.openxmlformats.org/drawingml/2006/table">
            <a:tbl>
              <a:tblPr firstRow="1" bandRow="1">
                <a:tableStyleId>{5C22544A-7EE6-4342-B048-85BDC9FD1C3A}</a:tableStyleId>
              </a:tblPr>
              <a:tblGrid>
                <a:gridCol w="990600"/>
                <a:gridCol w="2590800"/>
                <a:gridCol w="5181600"/>
              </a:tblGrid>
              <a:tr h="393061">
                <a:tc>
                  <a:txBody>
                    <a:bodyPr/>
                    <a:lstStyle/>
                    <a:p>
                      <a:pPr algn="ctr"/>
                      <a:r>
                        <a:rPr lang="en-US" dirty="0" smtClean="0"/>
                        <a:t>Name</a:t>
                      </a:r>
                      <a:endParaRPr lang="en-US" dirty="0"/>
                    </a:p>
                  </a:txBody>
                  <a:tcPr/>
                </a:tc>
                <a:tc>
                  <a:txBody>
                    <a:bodyPr/>
                    <a:lstStyle/>
                    <a:p>
                      <a:pPr algn="ctr"/>
                      <a:r>
                        <a:rPr lang="en-US" dirty="0" smtClean="0"/>
                        <a:t>Description</a:t>
                      </a:r>
                      <a:endParaRPr lang="en-US" dirty="0"/>
                    </a:p>
                  </a:txBody>
                  <a:tcPr/>
                </a:tc>
                <a:tc>
                  <a:txBody>
                    <a:bodyPr/>
                    <a:lstStyle/>
                    <a:p>
                      <a:pPr algn="ctr"/>
                      <a:r>
                        <a:rPr lang="en-US" dirty="0" smtClean="0"/>
                        <a:t>Range</a:t>
                      </a:r>
                      <a:endParaRPr lang="en-US" dirty="0"/>
                    </a:p>
                  </a:txBody>
                  <a:tcPr/>
                </a:tc>
              </a:tr>
              <a:tr h="613821">
                <a:tc>
                  <a:txBody>
                    <a:bodyPr/>
                    <a:lstStyle/>
                    <a:p>
                      <a:r>
                        <a:rPr lang="en-US" dirty="0" smtClean="0">
                          <a:latin typeface="Arial" pitchFamily="34" charset="0"/>
                          <a:cs typeface="Arial" pitchFamily="34" charset="0"/>
                        </a:rPr>
                        <a:t>double </a:t>
                      </a:r>
                      <a:endParaRPr lang="en-US" dirty="0">
                        <a:latin typeface="Arial" pitchFamily="34" charset="0"/>
                        <a:cs typeface="Arial" pitchFamily="34" charset="0"/>
                      </a:endParaRPr>
                    </a:p>
                  </a:txBody>
                  <a:tcPr anchor="ctr"/>
                </a:tc>
                <a:tc>
                  <a:txBody>
                    <a:bodyPr/>
                    <a:lstStyle/>
                    <a:p>
                      <a:r>
                        <a:rPr lang="en-US" dirty="0" smtClean="0">
                          <a:latin typeface="Arial" pitchFamily="34" charset="0"/>
                          <a:cs typeface="Arial" pitchFamily="34" charset="0"/>
                        </a:rPr>
                        <a:t>64</a:t>
                      </a:r>
                      <a:r>
                        <a:rPr lang="en-US" baseline="0" dirty="0" smtClean="0">
                          <a:latin typeface="Arial" pitchFamily="34" charset="0"/>
                          <a:cs typeface="Arial" pitchFamily="34" charset="0"/>
                        </a:rPr>
                        <a:t> </a:t>
                      </a:r>
                      <a:r>
                        <a:rPr lang="en-US" dirty="0" smtClean="0">
                          <a:latin typeface="Arial" pitchFamily="34" charset="0"/>
                          <a:cs typeface="Arial" pitchFamily="34" charset="0"/>
                        </a:rPr>
                        <a:t>bit floating point</a:t>
                      </a:r>
                      <a:endParaRPr lang="en-US" dirty="0">
                        <a:latin typeface="Arial" pitchFamily="34" charset="0"/>
                        <a:cs typeface="Arial" pitchFamily="34" charset="0"/>
                      </a:endParaRPr>
                    </a:p>
                  </a:txBody>
                  <a:tcPr/>
                </a:tc>
                <a:tc>
                  <a:txBody>
                    <a:bodyPr/>
                    <a:lstStyle/>
                    <a:p>
                      <a:r>
                        <a:rPr lang="en-US" sz="1600" b="1" dirty="0" smtClean="0">
                          <a:latin typeface="Arial" pitchFamily="34" charset="0"/>
                          <a:cs typeface="Arial" pitchFamily="34" charset="0"/>
                        </a:rPr>
                        <a:t>-1.79769313486232E308 to -4.94065645841247E-324</a:t>
                      </a:r>
                    </a:p>
                    <a:p>
                      <a:r>
                        <a:rPr lang="en-US" sz="1600" b="1" dirty="0" smtClean="0">
                          <a:latin typeface="Arial" pitchFamily="34" charset="0"/>
                          <a:cs typeface="Arial" pitchFamily="34" charset="0"/>
                        </a:rPr>
                        <a:t>4.94065645841247E-324 to 1.79769313486232E308</a:t>
                      </a:r>
                      <a:endParaRPr lang="en-US" sz="1600" b="1" dirty="0">
                        <a:latin typeface="Arial" pitchFamily="34" charset="0"/>
                        <a:cs typeface="Arial" pitchFamily="34" charset="0"/>
                      </a:endParaRPr>
                    </a:p>
                  </a:txBody>
                  <a:tcPr/>
                </a:tc>
              </a:tr>
              <a:tr h="678434">
                <a:tc>
                  <a:txBody>
                    <a:bodyPr/>
                    <a:lstStyle/>
                    <a:p>
                      <a:r>
                        <a:rPr lang="en-US" dirty="0" smtClean="0">
                          <a:latin typeface="Arial" pitchFamily="34" charset="0"/>
                          <a:cs typeface="Arial" pitchFamily="34" charset="0"/>
                        </a:rPr>
                        <a:t>single</a:t>
                      </a:r>
                      <a:endParaRPr lang="en-US" dirty="0">
                        <a:latin typeface="Arial" pitchFamily="34" charset="0"/>
                        <a:cs typeface="Arial" pitchFamily="34" charset="0"/>
                      </a:endParaRPr>
                    </a:p>
                  </a:txBody>
                  <a:tcPr anchor="ctr"/>
                </a:tc>
                <a:tc>
                  <a:txBody>
                    <a:bodyPr/>
                    <a:lstStyle/>
                    <a:p>
                      <a:r>
                        <a:rPr lang="en-US" dirty="0" smtClean="0">
                          <a:latin typeface="Arial" pitchFamily="34" charset="0"/>
                          <a:cs typeface="Arial" pitchFamily="34" charset="0"/>
                        </a:rPr>
                        <a:t>32 bit floating point</a:t>
                      </a:r>
                      <a:endParaRPr lang="en-US" dirty="0">
                        <a:latin typeface="Arial" pitchFamily="34" charset="0"/>
                        <a:cs typeface="Arial" pitchFamily="34" charset="0"/>
                      </a:endParaRPr>
                    </a:p>
                  </a:txBody>
                  <a:tcPr anchor="ctr"/>
                </a:tc>
                <a:tc>
                  <a:txBody>
                    <a:bodyPr/>
                    <a:lstStyle/>
                    <a:p>
                      <a:r>
                        <a:rPr lang="en-US" sz="1800" dirty="0" smtClean="0">
                          <a:latin typeface="Symbol" pitchFamily="18" charset="2"/>
                          <a:cs typeface="Arial" pitchFamily="34" charset="0"/>
                        </a:rPr>
                        <a:t>-</a:t>
                      </a:r>
                      <a:r>
                        <a:rPr lang="en-US" sz="1800" dirty="0" smtClean="0">
                          <a:latin typeface="Arial" pitchFamily="34" charset="0"/>
                          <a:cs typeface="Arial" pitchFamily="34" charset="0"/>
                        </a:rPr>
                        <a:t>3.402823E38 to </a:t>
                      </a:r>
                      <a:r>
                        <a:rPr lang="en-US" sz="1800" dirty="0" smtClean="0">
                          <a:latin typeface="Symbol" pitchFamily="18" charset="2"/>
                          <a:cs typeface="Arial" pitchFamily="34" charset="0"/>
                        </a:rPr>
                        <a:t>-</a:t>
                      </a:r>
                      <a:r>
                        <a:rPr lang="en-US" sz="1800" dirty="0" smtClean="0">
                          <a:latin typeface="Arial" pitchFamily="34" charset="0"/>
                          <a:cs typeface="Arial" pitchFamily="34" charset="0"/>
                        </a:rPr>
                        <a:t>1.401298E-45 </a:t>
                      </a:r>
                    </a:p>
                    <a:p>
                      <a:r>
                        <a:rPr lang="en-US" sz="1800" dirty="0" smtClean="0">
                          <a:latin typeface="Arial" pitchFamily="34" charset="0"/>
                          <a:cs typeface="Arial" pitchFamily="34" charset="0"/>
                        </a:rPr>
                        <a:t>  1.401298E-45 to 3.402823E38</a:t>
                      </a:r>
                      <a:endParaRPr lang="en-US" sz="1800"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uint8</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8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 255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int8</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8 bit 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128 to 127</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uint16</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16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 65535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int16</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16 bit 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32768 to 32767</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uint32</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32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a:t>
                      </a:r>
                      <a:r>
                        <a:rPr lang="en-US" baseline="0" dirty="0" smtClean="0">
                          <a:latin typeface="Arial" pitchFamily="34" charset="0"/>
                          <a:cs typeface="Arial" pitchFamily="34" charset="0"/>
                        </a:rPr>
                        <a:t> </a:t>
                      </a:r>
                      <a:r>
                        <a:rPr lang="en-US" dirty="0" smtClean="0">
                          <a:latin typeface="Arial" pitchFamily="34" charset="0"/>
                          <a:cs typeface="Arial" pitchFamily="34" charset="0"/>
                        </a:rPr>
                        <a:t>4294967295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int32</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32 bit signed</a:t>
                      </a:r>
                      <a:r>
                        <a:rPr lang="en-US" baseline="0" dirty="0" smtClean="0">
                          <a:latin typeface="Arial" pitchFamily="34" charset="0"/>
                          <a:cs typeface="Arial" pitchFamily="34" charset="0"/>
                        </a:rPr>
                        <a:t>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2147483648 to 2147483647</a:t>
                      </a:r>
                      <a:endParaRPr lang="en-US" dirty="0">
                        <a:latin typeface="Arial" pitchFamily="34" charset="0"/>
                        <a:cs typeface="Arial"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Exercise 4</a:t>
            </a:r>
            <a:endParaRPr lang="en-US" b="1" dirty="0">
              <a:solidFill>
                <a:schemeClr val="accent3">
                  <a:lumMod val="50000"/>
                </a:schemeClr>
              </a:solidFill>
            </a:endParaRPr>
          </a:p>
        </p:txBody>
      </p:sp>
      <p:sp>
        <p:nvSpPr>
          <p:cNvPr id="3" name="Content Placeholder 2"/>
          <p:cNvSpPr>
            <a:spLocks noGrp="1"/>
          </p:cNvSpPr>
          <p:nvPr>
            <p:ph idx="1"/>
          </p:nvPr>
        </p:nvSpPr>
        <p:spPr>
          <a:xfrm>
            <a:off x="228600" y="1524000"/>
            <a:ext cx="8686800" cy="5029200"/>
          </a:xfrm>
        </p:spPr>
        <p:txBody>
          <a:bodyPr>
            <a:normAutofit lnSpcReduction="10000"/>
          </a:bodyPr>
          <a:lstStyle/>
          <a:p>
            <a:pPr>
              <a:buNone/>
            </a:pPr>
            <a:r>
              <a:rPr lang="en-US" dirty="0" smtClean="0">
                <a:solidFill>
                  <a:schemeClr val="accent1">
                    <a:lumMod val="50000"/>
                  </a:schemeClr>
                </a:solidFill>
                <a:latin typeface="Arial" pitchFamily="34" charset="0"/>
                <a:cs typeface="Arial" pitchFamily="34" charset="0"/>
              </a:rPr>
              <a:t>Try to predict what the outcomes of the following</a:t>
            </a:r>
          </a:p>
          <a:p>
            <a:pPr>
              <a:buNone/>
            </a:pPr>
            <a:r>
              <a:rPr lang="en-US" dirty="0" smtClean="0">
                <a:solidFill>
                  <a:schemeClr val="accent1">
                    <a:lumMod val="50000"/>
                  </a:schemeClr>
                </a:solidFill>
                <a:latin typeface="Arial" pitchFamily="34" charset="0"/>
                <a:cs typeface="Arial" pitchFamily="34" charset="0"/>
              </a:rPr>
              <a:t>commands in MATLAB will be then check your predictions</a:t>
            </a:r>
          </a:p>
          <a:p>
            <a:pPr>
              <a:buNone/>
            </a:pPr>
            <a:r>
              <a:rPr lang="en-US" dirty="0" smtClean="0">
                <a:solidFill>
                  <a:schemeClr val="accent1">
                    <a:lumMod val="50000"/>
                  </a:schemeClr>
                </a:solidFill>
                <a:latin typeface="Arial" pitchFamily="34" charset="0"/>
                <a:cs typeface="Arial" pitchFamily="34" charset="0"/>
              </a:rPr>
              <a:t>using MATLAB.</a:t>
            </a:r>
          </a:p>
          <a:p>
            <a:pPr>
              <a:buNone/>
            </a:pPr>
            <a:endParaRPr lang="en-US" dirty="0" smtClean="0">
              <a:solidFill>
                <a:schemeClr val="accent1">
                  <a:lumMod val="50000"/>
                </a:schemeClr>
              </a:solidFill>
              <a:latin typeface="Arial" pitchFamily="34" charset="0"/>
              <a:cs typeface="Arial" pitchFamily="34" charset="0"/>
            </a:endParaRPr>
          </a:p>
          <a:p>
            <a:pPr marL="514350" indent="-514350">
              <a:buAutoNum type="arabicPeriod"/>
            </a:pPr>
            <a:r>
              <a:rPr lang="en-US" dirty="0" smtClean="0">
                <a:solidFill>
                  <a:schemeClr val="accent1">
                    <a:lumMod val="50000"/>
                  </a:schemeClr>
                </a:solidFill>
                <a:latin typeface="Arial" pitchFamily="34" charset="0"/>
                <a:cs typeface="Arial" pitchFamily="34" charset="0"/>
              </a:rPr>
              <a:t>int8(16.5) </a:t>
            </a:r>
          </a:p>
          <a:p>
            <a:pPr marL="514350" indent="-514350">
              <a:buAutoNum type="arabicPeriod"/>
            </a:pPr>
            <a:r>
              <a:rPr lang="en-US" dirty="0" smtClean="0">
                <a:solidFill>
                  <a:schemeClr val="accent1">
                    <a:lumMod val="50000"/>
                  </a:schemeClr>
                </a:solidFill>
                <a:latin typeface="Arial" pitchFamily="34" charset="0"/>
                <a:cs typeface="Arial" pitchFamily="34" charset="0"/>
              </a:rPr>
              <a:t>int8(-47) </a:t>
            </a:r>
          </a:p>
          <a:p>
            <a:pPr marL="514350" indent="-514350">
              <a:buAutoNum type="arabicPeriod"/>
            </a:pPr>
            <a:r>
              <a:rPr lang="en-US" dirty="0" smtClean="0">
                <a:solidFill>
                  <a:schemeClr val="accent1">
                    <a:lumMod val="50000"/>
                  </a:schemeClr>
                </a:solidFill>
                <a:latin typeface="Arial" pitchFamily="34" charset="0"/>
                <a:cs typeface="Arial" pitchFamily="34" charset="0"/>
              </a:rPr>
              <a:t>int8(-143) </a:t>
            </a:r>
          </a:p>
          <a:p>
            <a:pPr marL="514350" indent="-514350">
              <a:buAutoNum type="arabicPeriod"/>
            </a:pPr>
            <a:r>
              <a:rPr lang="en-US" dirty="0" smtClean="0">
                <a:solidFill>
                  <a:schemeClr val="accent1">
                    <a:lumMod val="50000"/>
                  </a:schemeClr>
                </a:solidFill>
                <a:latin typeface="Arial" pitchFamily="34" charset="0"/>
                <a:cs typeface="Arial" pitchFamily="34" charset="0"/>
              </a:rPr>
              <a:t>int8(436) </a:t>
            </a:r>
          </a:p>
          <a:p>
            <a:pPr marL="514350" indent="-514350">
              <a:buAutoNum type="arabicPeriod"/>
            </a:pPr>
            <a:r>
              <a:rPr lang="en-US" dirty="0" smtClean="0">
                <a:solidFill>
                  <a:schemeClr val="accent1">
                    <a:lumMod val="50000"/>
                  </a:schemeClr>
                </a:solidFill>
                <a:latin typeface="Arial" pitchFamily="34" charset="0"/>
                <a:cs typeface="Arial" pitchFamily="34" charset="0"/>
              </a:rPr>
              <a:t>int16(436) </a:t>
            </a:r>
          </a:p>
          <a:p>
            <a:pPr marL="514350" indent="-514350">
              <a:buAutoNum type="arabicPeriod"/>
            </a:pPr>
            <a:r>
              <a:rPr lang="en-US" dirty="0" smtClean="0">
                <a:solidFill>
                  <a:schemeClr val="accent1">
                    <a:lumMod val="50000"/>
                  </a:schemeClr>
                </a:solidFill>
                <a:latin typeface="Arial" pitchFamily="34" charset="0"/>
                <a:cs typeface="Arial" pitchFamily="34" charset="0"/>
              </a:rPr>
              <a:t>a = int8(60); 5*a</a:t>
            </a:r>
          </a:p>
          <a:p>
            <a:pPr marL="514350" indent="-514350">
              <a:buAutoNum type="arabicPeriod"/>
            </a:pPr>
            <a:r>
              <a:rPr lang="en-US" dirty="0" smtClean="0">
                <a:solidFill>
                  <a:schemeClr val="accent1">
                    <a:lumMod val="50000"/>
                  </a:schemeClr>
                </a:solidFill>
                <a:latin typeface="Arial" pitchFamily="34" charset="0"/>
                <a:cs typeface="Arial" pitchFamily="34" charset="0"/>
              </a:rPr>
              <a:t>5*double(a)</a:t>
            </a:r>
            <a:endParaRPr lang="en-US"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Exercise 4:  Answers</a:t>
            </a:r>
            <a:endParaRPr lang="en-US" b="1" dirty="0">
              <a:solidFill>
                <a:schemeClr val="accent3">
                  <a:lumMod val="50000"/>
                </a:schemeClr>
              </a:solidFill>
            </a:endParaRPr>
          </a:p>
        </p:txBody>
      </p:sp>
      <p:sp>
        <p:nvSpPr>
          <p:cNvPr id="3" name="Content Placeholder 2"/>
          <p:cNvSpPr>
            <a:spLocks noGrp="1"/>
          </p:cNvSpPr>
          <p:nvPr>
            <p:ph idx="1"/>
          </p:nvPr>
        </p:nvSpPr>
        <p:spPr>
          <a:xfrm>
            <a:off x="228600" y="1371600"/>
            <a:ext cx="8686800" cy="3733800"/>
          </a:xfrm>
        </p:spPr>
        <p:txBody>
          <a:bodyPr>
            <a:normAutofit lnSpcReduction="10000"/>
          </a:bodyPr>
          <a:lstStyle/>
          <a:p>
            <a:pPr marL="514350" indent="-514350">
              <a:buAutoNum type="arabicPeriod"/>
            </a:pPr>
            <a:endParaRPr lang="en-US" dirty="0" smtClean="0">
              <a:solidFill>
                <a:schemeClr val="accent1">
                  <a:lumMod val="50000"/>
                </a:schemeClr>
              </a:solidFill>
              <a:latin typeface="Arial" pitchFamily="34" charset="0"/>
              <a:cs typeface="Arial" pitchFamily="34" charset="0"/>
            </a:endParaRPr>
          </a:p>
          <a:p>
            <a:pPr marL="514350" indent="-514350">
              <a:buAutoNum type="arabicPeriod"/>
            </a:pPr>
            <a:r>
              <a:rPr lang="en-US" dirty="0" smtClean="0">
                <a:solidFill>
                  <a:schemeClr val="accent1">
                    <a:lumMod val="50000"/>
                  </a:schemeClr>
                </a:solidFill>
                <a:latin typeface="Arial" pitchFamily="34" charset="0"/>
                <a:cs typeface="Arial" pitchFamily="34" charset="0"/>
              </a:rPr>
              <a:t>int8(16.5) = 17</a:t>
            </a:r>
          </a:p>
          <a:p>
            <a:pPr marL="514350" indent="-514350">
              <a:buAutoNum type="arabicPeriod"/>
            </a:pPr>
            <a:r>
              <a:rPr lang="en-US" dirty="0" smtClean="0">
                <a:solidFill>
                  <a:schemeClr val="accent1">
                    <a:lumMod val="50000"/>
                  </a:schemeClr>
                </a:solidFill>
                <a:latin typeface="Arial" pitchFamily="34" charset="0"/>
                <a:cs typeface="Arial" pitchFamily="34" charset="0"/>
              </a:rPr>
              <a:t>int8(-47) = -47</a:t>
            </a:r>
          </a:p>
          <a:p>
            <a:pPr marL="514350" indent="-514350">
              <a:buAutoNum type="arabicPeriod"/>
            </a:pPr>
            <a:r>
              <a:rPr lang="en-US" dirty="0" smtClean="0">
                <a:solidFill>
                  <a:schemeClr val="accent1">
                    <a:lumMod val="50000"/>
                  </a:schemeClr>
                </a:solidFill>
                <a:latin typeface="Arial" pitchFamily="34" charset="0"/>
                <a:cs typeface="Arial" pitchFamily="34" charset="0"/>
              </a:rPr>
              <a:t>int8(-143) = -128</a:t>
            </a:r>
          </a:p>
          <a:p>
            <a:pPr marL="514350" indent="-514350">
              <a:buAutoNum type="arabicPeriod"/>
            </a:pPr>
            <a:r>
              <a:rPr lang="en-US" dirty="0" smtClean="0">
                <a:solidFill>
                  <a:schemeClr val="accent1">
                    <a:lumMod val="50000"/>
                  </a:schemeClr>
                </a:solidFill>
                <a:latin typeface="Arial" pitchFamily="34" charset="0"/>
                <a:cs typeface="Arial" pitchFamily="34" charset="0"/>
              </a:rPr>
              <a:t>int8(436) = 127</a:t>
            </a:r>
          </a:p>
          <a:p>
            <a:pPr marL="514350" indent="-514350">
              <a:buAutoNum type="arabicPeriod"/>
            </a:pPr>
            <a:r>
              <a:rPr lang="en-US" dirty="0" smtClean="0">
                <a:solidFill>
                  <a:schemeClr val="accent1">
                    <a:lumMod val="50000"/>
                  </a:schemeClr>
                </a:solidFill>
                <a:latin typeface="Arial" pitchFamily="34" charset="0"/>
                <a:cs typeface="Arial" pitchFamily="34" charset="0"/>
              </a:rPr>
              <a:t>int16(436) = 436</a:t>
            </a:r>
          </a:p>
          <a:p>
            <a:pPr marL="514350" indent="-514350">
              <a:buAutoNum type="arabicPeriod"/>
            </a:pPr>
            <a:r>
              <a:rPr lang="en-US" dirty="0" smtClean="0">
                <a:solidFill>
                  <a:schemeClr val="accent1">
                    <a:lumMod val="50000"/>
                  </a:schemeClr>
                </a:solidFill>
                <a:latin typeface="Arial" pitchFamily="34" charset="0"/>
                <a:cs typeface="Arial" pitchFamily="34" charset="0"/>
              </a:rPr>
              <a:t>a = int8(60); 5*a = 127</a:t>
            </a:r>
          </a:p>
          <a:p>
            <a:pPr marL="514350" indent="-514350">
              <a:buAutoNum type="arabicPeriod"/>
            </a:pPr>
            <a:r>
              <a:rPr lang="en-US" dirty="0" smtClean="0">
                <a:solidFill>
                  <a:schemeClr val="accent1">
                    <a:lumMod val="50000"/>
                  </a:schemeClr>
                </a:solidFill>
                <a:latin typeface="Arial" pitchFamily="34" charset="0"/>
                <a:cs typeface="Arial" pitchFamily="34" charset="0"/>
              </a:rPr>
              <a:t>5*double(a) = 300</a:t>
            </a:r>
            <a:endParaRPr lang="en-US" dirty="0">
              <a:solidFill>
                <a:schemeClr val="accent1">
                  <a:lumMod val="50000"/>
                </a:schemeClr>
              </a:solidFill>
              <a:latin typeface="Arial" pitchFamily="34" charset="0"/>
              <a:cs typeface="Arial" pitchFamily="34" charset="0"/>
            </a:endParaRPr>
          </a:p>
        </p:txBody>
      </p:sp>
      <p:sp>
        <p:nvSpPr>
          <p:cNvPr id="5" name="TextBox 4"/>
          <p:cNvSpPr txBox="1"/>
          <p:nvPr/>
        </p:nvSpPr>
        <p:spPr>
          <a:xfrm>
            <a:off x="1600200" y="5405330"/>
            <a:ext cx="7162800" cy="1200329"/>
          </a:xfrm>
          <a:prstGeom prst="rect">
            <a:avLst/>
          </a:prstGeom>
          <a:noFill/>
        </p:spPr>
        <p:txBody>
          <a:bodyPr wrap="square" rtlCol="0">
            <a:spAutoFit/>
          </a:bodyPr>
          <a:lstStyle/>
          <a:p>
            <a:r>
              <a:rPr lang="en-US" sz="2400" dirty="0" smtClean="0">
                <a:solidFill>
                  <a:srgbClr val="FF0000"/>
                </a:solidFill>
                <a:latin typeface="Arial" pitchFamily="34" charset="0"/>
                <a:cs typeface="Arial" pitchFamily="34" charset="0"/>
              </a:rPr>
              <a:t>Same Lesson: If you exceed the range of your number system, you don’t get an error.  Your numbers just get changed to fit the system.</a:t>
            </a:r>
            <a:endParaRPr lang="en-US" sz="2400" dirty="0">
              <a:solidFill>
                <a:srgbClr val="FF0000"/>
              </a:solidFill>
              <a:latin typeface="Arial" pitchFamily="34" charset="0"/>
              <a:cs typeface="Arial"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5428076"/>
            <a:ext cx="1066657" cy="1066657"/>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838200"/>
            <a:ext cx="8839200" cy="1143000"/>
          </a:xfrm>
        </p:spPr>
        <p:txBody>
          <a:bodyPr>
            <a:normAutofit fontScale="90000"/>
          </a:bodyPr>
          <a:lstStyle/>
          <a:p>
            <a:pPr algn="ctr"/>
            <a:r>
              <a:rPr lang="en-US" b="1" dirty="0" smtClean="0">
                <a:solidFill>
                  <a:schemeClr val="accent3">
                    <a:lumMod val="50000"/>
                  </a:schemeClr>
                </a:solidFill>
              </a:rPr>
              <a:t>So How do we get </a:t>
            </a:r>
            <a:br>
              <a:rPr lang="en-US" b="1" dirty="0" smtClean="0">
                <a:solidFill>
                  <a:schemeClr val="accent3">
                    <a:lumMod val="50000"/>
                  </a:schemeClr>
                </a:solidFill>
              </a:rPr>
            </a:br>
            <a:r>
              <a:rPr lang="en-US" b="1" dirty="0" smtClean="0">
                <a:solidFill>
                  <a:schemeClr val="accent3">
                    <a:lumMod val="50000"/>
                  </a:schemeClr>
                </a:solidFill>
              </a:rPr>
              <a:t>Decimal Numbers?</a:t>
            </a:r>
            <a:endParaRPr lang="en-US" b="1" dirty="0">
              <a:solidFill>
                <a:schemeClr val="accent3">
                  <a:lumMod val="50000"/>
                </a:schemeClr>
              </a:solidFill>
            </a:endParaRPr>
          </a:p>
        </p:txBody>
      </p:sp>
      <p:sp>
        <p:nvSpPr>
          <p:cNvPr id="3" name="Content Placeholder 2"/>
          <p:cNvSpPr>
            <a:spLocks noGrp="1"/>
          </p:cNvSpPr>
          <p:nvPr>
            <p:ph idx="1"/>
          </p:nvPr>
        </p:nvSpPr>
        <p:spPr>
          <a:xfrm>
            <a:off x="457200" y="2209800"/>
            <a:ext cx="8229600" cy="4389120"/>
          </a:xfrm>
        </p:spPr>
        <p:txBody>
          <a:bodyPr>
            <a:normAutofit/>
          </a:bodyPr>
          <a:lstStyle/>
          <a:p>
            <a:pPr>
              <a:buNone/>
            </a:pPr>
            <a:r>
              <a:rPr lang="en-US" sz="3200" b="1" dirty="0" smtClean="0">
                <a:solidFill>
                  <a:schemeClr val="accent1">
                    <a:lumMod val="50000"/>
                  </a:schemeClr>
                </a:solidFill>
                <a:latin typeface="Arial" pitchFamily="34" charset="0"/>
                <a:cs typeface="Arial" pitchFamily="34" charset="0"/>
              </a:rPr>
              <a:t>Terminology:</a:t>
            </a:r>
          </a:p>
          <a:p>
            <a:pPr>
              <a:buNone/>
            </a:pPr>
            <a:endParaRPr lang="en-US" sz="1600" dirty="0" smtClean="0">
              <a:solidFill>
                <a:schemeClr val="accent1">
                  <a:lumMod val="50000"/>
                </a:schemeClr>
              </a:solidFill>
              <a:latin typeface="Arial" pitchFamily="34" charset="0"/>
              <a:cs typeface="Arial" pitchFamily="34" charset="0"/>
            </a:endParaRPr>
          </a:p>
          <a:p>
            <a:pPr>
              <a:buNone/>
            </a:pPr>
            <a:r>
              <a:rPr lang="en-US" b="1" dirty="0" smtClean="0">
                <a:solidFill>
                  <a:schemeClr val="accent1">
                    <a:lumMod val="50000"/>
                  </a:schemeClr>
                </a:solidFill>
                <a:latin typeface="Arial" pitchFamily="34" charset="0"/>
                <a:cs typeface="Arial" pitchFamily="34" charset="0"/>
              </a:rPr>
              <a:t>Integer systems </a:t>
            </a:r>
            <a:r>
              <a:rPr lang="en-US" dirty="0" smtClean="0">
                <a:solidFill>
                  <a:schemeClr val="accent1">
                    <a:lumMod val="50000"/>
                  </a:schemeClr>
                </a:solidFill>
                <a:latin typeface="Arial" pitchFamily="34" charset="0"/>
                <a:cs typeface="Arial" pitchFamily="34" charset="0"/>
              </a:rPr>
              <a:t>are also often called fixed point </a:t>
            </a:r>
          </a:p>
          <a:p>
            <a:pPr>
              <a:buNone/>
            </a:pPr>
            <a:r>
              <a:rPr lang="en-US" dirty="0" smtClean="0">
                <a:solidFill>
                  <a:schemeClr val="accent1">
                    <a:lumMod val="50000"/>
                  </a:schemeClr>
                </a:solidFill>
                <a:latin typeface="Arial" pitchFamily="34" charset="0"/>
                <a:cs typeface="Arial" pitchFamily="34" charset="0"/>
              </a:rPr>
              <a:t>systems</a:t>
            </a:r>
          </a:p>
          <a:p>
            <a:pPr>
              <a:buNone/>
            </a:pPr>
            <a:endParaRPr lang="en-US" sz="1600" dirty="0" smtClean="0">
              <a:solidFill>
                <a:schemeClr val="accent1">
                  <a:lumMod val="50000"/>
                </a:schemeClr>
              </a:solidFill>
              <a:latin typeface="Arial" pitchFamily="34" charset="0"/>
              <a:cs typeface="Arial" pitchFamily="34" charset="0"/>
            </a:endParaRPr>
          </a:p>
          <a:p>
            <a:pPr>
              <a:buNone/>
            </a:pPr>
            <a:r>
              <a:rPr lang="en-US" b="1" dirty="0" smtClean="0">
                <a:solidFill>
                  <a:schemeClr val="accent1">
                    <a:lumMod val="50000"/>
                  </a:schemeClr>
                </a:solidFill>
                <a:latin typeface="Arial" pitchFamily="34" charset="0"/>
                <a:cs typeface="Arial" pitchFamily="34" charset="0"/>
              </a:rPr>
              <a:t>Decimal systems </a:t>
            </a:r>
            <a:r>
              <a:rPr lang="en-US" dirty="0" smtClean="0">
                <a:solidFill>
                  <a:schemeClr val="accent1">
                    <a:lumMod val="50000"/>
                  </a:schemeClr>
                </a:solidFill>
                <a:latin typeface="Arial" pitchFamily="34" charset="0"/>
                <a:cs typeface="Arial" pitchFamily="34" charset="0"/>
              </a:rPr>
              <a:t>are often called floating point </a:t>
            </a:r>
          </a:p>
          <a:p>
            <a:pPr>
              <a:buNone/>
            </a:pPr>
            <a:r>
              <a:rPr lang="en-US" dirty="0" smtClean="0">
                <a:solidFill>
                  <a:schemeClr val="accent1">
                    <a:lumMod val="50000"/>
                  </a:schemeClr>
                </a:solidFill>
                <a:latin typeface="Arial" pitchFamily="34" charset="0"/>
                <a:cs typeface="Arial" pitchFamily="34" charset="0"/>
              </a:rPr>
              <a:t>systems.  Floating point is somewhat similar to </a:t>
            </a:r>
          </a:p>
          <a:p>
            <a:pPr>
              <a:buNone/>
            </a:pPr>
            <a:r>
              <a:rPr lang="en-US" dirty="0" smtClean="0">
                <a:solidFill>
                  <a:schemeClr val="accent1">
                    <a:lumMod val="50000"/>
                  </a:schemeClr>
                </a:solidFill>
                <a:latin typeface="Arial" pitchFamily="34" charset="0"/>
                <a:cs typeface="Arial" pitchFamily="34" charset="0"/>
              </a:rPr>
              <a:t>scientific notation except it uses powers of 2 and the </a:t>
            </a:r>
          </a:p>
          <a:p>
            <a:pPr>
              <a:buNone/>
            </a:pPr>
            <a:r>
              <a:rPr lang="en-US" dirty="0" smtClean="0">
                <a:solidFill>
                  <a:schemeClr val="accent1">
                    <a:lumMod val="50000"/>
                  </a:schemeClr>
                </a:solidFill>
                <a:latin typeface="Arial" pitchFamily="34" charset="0"/>
                <a:cs typeface="Arial" pitchFamily="34" charset="0"/>
              </a:rPr>
              <a:t>number in front of the decimal point is always a 1.</a:t>
            </a:r>
            <a:endParaRPr lang="en-US"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Floating Point Format: Double</a:t>
            </a:r>
            <a:endParaRPr lang="en-US" b="1" dirty="0">
              <a:solidFill>
                <a:schemeClr val="accent3">
                  <a:lumMod val="50000"/>
                </a:schemeClr>
              </a:solidFill>
            </a:endParaRPr>
          </a:p>
        </p:txBody>
      </p:sp>
      <p:sp>
        <p:nvSpPr>
          <p:cNvPr id="3" name="Content Placeholder 2"/>
          <p:cNvSpPr>
            <a:spLocks noGrp="1"/>
          </p:cNvSpPr>
          <p:nvPr>
            <p:ph idx="1"/>
          </p:nvPr>
        </p:nvSpPr>
        <p:spPr>
          <a:xfrm>
            <a:off x="457200" y="1935480"/>
            <a:ext cx="8229600" cy="4617720"/>
          </a:xfrm>
        </p:spPr>
        <p:txBody>
          <a:bodyPr>
            <a:normAutofit lnSpcReduction="10000"/>
          </a:bodyPr>
          <a:lstStyle/>
          <a:p>
            <a:pPr>
              <a:buNone/>
            </a:pPr>
            <a:r>
              <a:rPr lang="en-US" dirty="0" smtClean="0">
                <a:solidFill>
                  <a:schemeClr val="accent1">
                    <a:lumMod val="50000"/>
                  </a:schemeClr>
                </a:solidFill>
                <a:latin typeface="Arial" pitchFamily="34" charset="0"/>
                <a:cs typeface="Arial" pitchFamily="34" charset="0"/>
              </a:rPr>
              <a:t>A double uses 64 bits to store a number.</a:t>
            </a: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         </a:t>
            </a:r>
            <a:r>
              <a:rPr lang="en-US" dirty="0" smtClean="0">
                <a:solidFill>
                  <a:srgbClr val="00B050"/>
                </a:solidFill>
                <a:latin typeface="Arial" pitchFamily="34" charset="0"/>
                <a:cs typeface="Arial" pitchFamily="34" charset="0"/>
              </a:rPr>
              <a:t>Conversion Formula:  (</a:t>
            </a:r>
            <a:r>
              <a:rPr lang="en-US" dirty="0" smtClean="0">
                <a:solidFill>
                  <a:srgbClr val="00B050"/>
                </a:solidFill>
                <a:latin typeface="Symbol" pitchFamily="18" charset="2"/>
                <a:cs typeface="Arial" pitchFamily="34" charset="0"/>
              </a:rPr>
              <a:t>-</a:t>
            </a:r>
            <a:r>
              <a:rPr lang="en-US" dirty="0" smtClean="0">
                <a:solidFill>
                  <a:srgbClr val="00B050"/>
                </a:solidFill>
                <a:latin typeface="Arial" pitchFamily="34" charset="0"/>
                <a:cs typeface="Arial" pitchFamily="34" charset="0"/>
              </a:rPr>
              <a:t>1)</a:t>
            </a:r>
            <a:r>
              <a:rPr lang="en-US" sz="2800" baseline="50000" dirty="0" smtClean="0">
                <a:solidFill>
                  <a:srgbClr val="00B050"/>
                </a:solidFill>
                <a:latin typeface="Arial" pitchFamily="34" charset="0"/>
                <a:cs typeface="Arial" pitchFamily="34" charset="0"/>
              </a:rPr>
              <a:t>s</a:t>
            </a:r>
            <a:r>
              <a:rPr lang="en-US" dirty="0" smtClean="0">
                <a:solidFill>
                  <a:srgbClr val="00B050"/>
                </a:solidFill>
                <a:latin typeface="Cambria Math"/>
                <a:ea typeface="Cambria Math"/>
                <a:cs typeface="Arial" pitchFamily="34" charset="0"/>
              </a:rPr>
              <a:t>⋅</a:t>
            </a:r>
            <a:r>
              <a:rPr lang="en-US" dirty="0" smtClean="0">
                <a:solidFill>
                  <a:srgbClr val="00B050"/>
                </a:solidFill>
                <a:latin typeface="Arial" pitchFamily="34" charset="0"/>
                <a:cs typeface="Arial" pitchFamily="34" charset="0"/>
              </a:rPr>
              <a:t>(1 + f)</a:t>
            </a:r>
            <a:r>
              <a:rPr lang="en-US" dirty="0" smtClean="0">
                <a:solidFill>
                  <a:srgbClr val="00B050"/>
                </a:solidFill>
                <a:latin typeface="Cambria Math"/>
                <a:ea typeface="Cambria Math"/>
                <a:cs typeface="Arial" pitchFamily="34" charset="0"/>
              </a:rPr>
              <a:t>⋅</a:t>
            </a:r>
            <a:r>
              <a:rPr lang="en-US" dirty="0" smtClean="0">
                <a:solidFill>
                  <a:srgbClr val="00B050"/>
                </a:solidFill>
                <a:latin typeface="Arial" pitchFamily="34" charset="0"/>
                <a:cs typeface="Arial" pitchFamily="34" charset="0"/>
              </a:rPr>
              <a:t>2</a:t>
            </a:r>
            <a:r>
              <a:rPr lang="en-US" sz="2800" baseline="50000" dirty="0" smtClean="0">
                <a:solidFill>
                  <a:srgbClr val="00B050"/>
                </a:solidFill>
                <a:latin typeface="Arial" pitchFamily="34" charset="0"/>
                <a:cs typeface="Arial" pitchFamily="34" charset="0"/>
              </a:rPr>
              <a:t>(e – 1023)</a:t>
            </a:r>
          </a:p>
          <a:p>
            <a:pPr>
              <a:buNone/>
            </a:pPr>
            <a:endParaRPr lang="en-US" sz="2800" baseline="50000"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First bit (MSB) is sign bit, s.      s = 0 for positive</a:t>
            </a:r>
          </a:p>
          <a:p>
            <a:pPr>
              <a:buNone/>
            </a:pPr>
            <a:r>
              <a:rPr lang="en-US" dirty="0" smtClean="0">
                <a:solidFill>
                  <a:schemeClr val="accent1">
                    <a:lumMod val="50000"/>
                  </a:schemeClr>
                </a:solidFill>
                <a:latin typeface="Arial" pitchFamily="34" charset="0"/>
                <a:cs typeface="Arial" pitchFamily="34" charset="0"/>
              </a:rPr>
              <a:t>						s = 1 for negative</a:t>
            </a:r>
          </a:p>
          <a:p>
            <a:pPr>
              <a:buNone/>
            </a:pPr>
            <a:r>
              <a:rPr lang="en-US" dirty="0" smtClean="0">
                <a:solidFill>
                  <a:schemeClr val="accent1">
                    <a:lumMod val="50000"/>
                  </a:schemeClr>
                </a:solidFill>
                <a:latin typeface="Arial" pitchFamily="34" charset="0"/>
                <a:cs typeface="Arial" pitchFamily="34" charset="0"/>
              </a:rPr>
              <a:t>Next 11 bits are exponent, e.  Straight unsigned binary.</a:t>
            </a: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Next 52 bits are fractions (negative powers of 2), f.  </a:t>
            </a:r>
          </a:p>
          <a:p>
            <a:pPr>
              <a:buNone/>
            </a:pPr>
            <a:r>
              <a:rPr lang="en-US" dirty="0" smtClean="0">
                <a:solidFill>
                  <a:schemeClr val="accent1">
                    <a:lumMod val="50000"/>
                  </a:schemeClr>
                </a:solidFill>
                <a:latin typeface="Arial" pitchFamily="34" charset="0"/>
                <a:cs typeface="Arial" pitchFamily="34" charset="0"/>
              </a:rPr>
              <a:t>               1/2   1/4   1/8   1/16   …  1/(2^52)</a:t>
            </a:r>
            <a:endParaRPr lang="en-US"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937" y="304800"/>
            <a:ext cx="8229600" cy="1143000"/>
          </a:xfrm>
        </p:spPr>
        <p:txBody>
          <a:bodyPr/>
          <a:lstStyle/>
          <a:p>
            <a:pPr algn="ctr"/>
            <a:r>
              <a:rPr lang="en-US" b="1" dirty="0" smtClean="0">
                <a:solidFill>
                  <a:schemeClr val="accent3">
                    <a:lumMod val="50000"/>
                  </a:schemeClr>
                </a:solidFill>
              </a:rPr>
              <a:t>Floating Point Format: Double</a:t>
            </a:r>
            <a:endParaRPr lang="en-US" b="1" dirty="0">
              <a:solidFill>
                <a:schemeClr val="accent3">
                  <a:lumMod val="50000"/>
                </a:schemeClr>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33400" y="1487284"/>
                <a:ext cx="8381999" cy="5218315"/>
              </a:xfrm>
            </p:spPr>
            <p:txBody>
              <a:bodyPr>
                <a:normAutofit fontScale="85000" lnSpcReduction="20000"/>
              </a:bodyPr>
              <a:lstStyle/>
              <a:p>
                <a:pPr>
                  <a:buNone/>
                </a:pPr>
                <a:r>
                  <a:rPr lang="en-US" dirty="0" smtClean="0">
                    <a:solidFill>
                      <a:schemeClr val="accent1">
                        <a:lumMod val="50000"/>
                      </a:schemeClr>
                    </a:solidFill>
                    <a:latin typeface="Arial" pitchFamily="34" charset="0"/>
                    <a:cs typeface="Arial" pitchFamily="34" charset="0"/>
                  </a:rPr>
                  <a:t>Example:</a:t>
                </a:r>
              </a:p>
              <a:p>
                <a:pPr>
                  <a:buNone/>
                </a:pPr>
                <a:endParaRPr lang="en-US" dirty="0">
                  <a:solidFill>
                    <a:schemeClr val="accent1">
                      <a:lumMod val="50000"/>
                    </a:schemeClr>
                  </a:solidFill>
                  <a:latin typeface="Arial" pitchFamily="34" charset="0"/>
                  <a:cs typeface="Arial" pitchFamily="34" charset="0"/>
                </a:endParaRPr>
              </a:p>
              <a:p>
                <a:pPr>
                  <a:buNone/>
                </a:pPr>
                <a:r>
                  <a:rPr lang="en-US" dirty="0">
                    <a:solidFill>
                      <a:schemeClr val="accent1">
                        <a:lumMod val="50000"/>
                      </a:schemeClr>
                    </a:solidFill>
                    <a:latin typeface="Arial" pitchFamily="34" charset="0"/>
                    <a:cs typeface="Arial" pitchFamily="34" charset="0"/>
                  </a:rPr>
                  <a:t>1 </a:t>
                </a:r>
                <a:r>
                  <a:rPr lang="en-US" dirty="0" smtClean="0">
                    <a:solidFill>
                      <a:schemeClr val="accent1">
                        <a:lumMod val="50000"/>
                      </a:schemeClr>
                    </a:solidFill>
                    <a:latin typeface="Arial" pitchFamily="34" charset="0"/>
                    <a:cs typeface="Arial" pitchFamily="34" charset="0"/>
                  </a:rPr>
                  <a:t>   10000000010     11010 ….. 0</a:t>
                </a:r>
              </a:p>
              <a:p>
                <a:pPr>
                  <a:buNone/>
                </a:pPr>
                <a:endParaRPr lang="en-US" dirty="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endParaRPr lang="en-US" dirty="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Conversion Formula:    (</a:t>
                </a:r>
                <a:r>
                  <a:rPr lang="en-US" dirty="0" smtClean="0">
                    <a:solidFill>
                      <a:schemeClr val="accent1">
                        <a:lumMod val="50000"/>
                      </a:schemeClr>
                    </a:solidFill>
                    <a:latin typeface="Symbol" pitchFamily="18" charset="2"/>
                    <a:cs typeface="Arial" pitchFamily="34" charset="0"/>
                  </a:rPr>
                  <a:t>-</a:t>
                </a:r>
                <a:r>
                  <a:rPr lang="en-US" dirty="0">
                    <a:solidFill>
                      <a:schemeClr val="accent1">
                        <a:lumMod val="50000"/>
                      </a:schemeClr>
                    </a:solidFill>
                    <a:latin typeface="Arial" pitchFamily="34" charset="0"/>
                    <a:cs typeface="Arial" pitchFamily="34" charset="0"/>
                  </a:rPr>
                  <a:t>1)</a:t>
                </a:r>
                <a:r>
                  <a:rPr lang="en-US" sz="2800" baseline="50000" dirty="0">
                    <a:solidFill>
                      <a:schemeClr val="accent1">
                        <a:lumMod val="50000"/>
                      </a:schemeClr>
                    </a:solidFill>
                    <a:latin typeface="Arial" pitchFamily="34" charset="0"/>
                    <a:cs typeface="Arial" pitchFamily="34" charset="0"/>
                  </a:rPr>
                  <a:t>s</a:t>
                </a:r>
                <a:r>
                  <a:rPr lang="en-US" dirty="0">
                    <a:solidFill>
                      <a:schemeClr val="accent1">
                        <a:lumMod val="50000"/>
                      </a:schemeClr>
                    </a:solidFill>
                    <a:latin typeface="Cambria Math"/>
                    <a:ea typeface="Cambria Math"/>
                    <a:cs typeface="Arial" pitchFamily="34" charset="0"/>
                  </a:rPr>
                  <a:t>⋅</a:t>
                </a:r>
                <a:r>
                  <a:rPr lang="en-US" dirty="0">
                    <a:solidFill>
                      <a:schemeClr val="accent1">
                        <a:lumMod val="50000"/>
                      </a:schemeClr>
                    </a:solidFill>
                    <a:latin typeface="Arial" pitchFamily="34" charset="0"/>
                    <a:cs typeface="Arial" pitchFamily="34" charset="0"/>
                  </a:rPr>
                  <a:t>(1 + f)</a:t>
                </a:r>
                <a:r>
                  <a:rPr lang="en-US" dirty="0">
                    <a:solidFill>
                      <a:schemeClr val="accent1">
                        <a:lumMod val="50000"/>
                      </a:schemeClr>
                    </a:solidFill>
                    <a:latin typeface="Cambria Math"/>
                    <a:ea typeface="Cambria Math"/>
                    <a:cs typeface="Arial" pitchFamily="34" charset="0"/>
                  </a:rPr>
                  <a:t>⋅</a:t>
                </a:r>
                <a:r>
                  <a:rPr lang="en-US" dirty="0">
                    <a:solidFill>
                      <a:schemeClr val="accent1">
                        <a:lumMod val="50000"/>
                      </a:schemeClr>
                    </a:solidFill>
                    <a:latin typeface="Arial" pitchFamily="34" charset="0"/>
                    <a:cs typeface="Arial" pitchFamily="34" charset="0"/>
                  </a:rPr>
                  <a:t>2</a:t>
                </a:r>
                <a:r>
                  <a:rPr lang="en-US" sz="2800" baseline="50000" dirty="0">
                    <a:solidFill>
                      <a:schemeClr val="accent1">
                        <a:lumMod val="50000"/>
                      </a:schemeClr>
                    </a:solidFill>
                    <a:latin typeface="Arial" pitchFamily="34" charset="0"/>
                    <a:cs typeface="Arial" pitchFamily="34" charset="0"/>
                  </a:rPr>
                  <a:t>(e – 1023)</a:t>
                </a:r>
              </a:p>
              <a:p>
                <a:pPr>
                  <a:buNone/>
                </a:pPr>
                <a:endParaRPr lang="en-US" dirty="0" smtClean="0">
                  <a:solidFill>
                    <a:schemeClr val="accent1">
                      <a:lumMod val="50000"/>
                    </a:schemeClr>
                  </a:solidFill>
                  <a:latin typeface="Arial" pitchFamily="34" charset="0"/>
                  <a:cs typeface="Arial" pitchFamily="34" charset="0"/>
                </a:endParaRPr>
              </a:p>
              <a:p>
                <a:pPr>
                  <a:buNone/>
                </a:pPr>
                <a14:m>
                  <m:oMath xmlns:m="http://schemas.openxmlformats.org/officeDocument/2006/math">
                    <m:r>
                      <a:rPr lang="en-US" b="0" i="1" smtClean="0">
                        <a:solidFill>
                          <a:schemeClr val="accent1">
                            <a:lumMod val="50000"/>
                          </a:schemeClr>
                        </a:solidFill>
                        <a:latin typeface="Cambria Math"/>
                        <a:cs typeface="Arial" pitchFamily="34" charset="0"/>
                      </a:rPr>
                      <m:t>𝑓</m:t>
                    </m:r>
                    <m:r>
                      <a:rPr lang="en-US" b="0" i="1" smtClean="0">
                        <a:solidFill>
                          <a:schemeClr val="accent1">
                            <a:lumMod val="50000"/>
                          </a:schemeClr>
                        </a:solidFill>
                        <a:latin typeface="Cambria Math"/>
                        <a:cs typeface="Arial" pitchFamily="34" charset="0"/>
                      </a:rPr>
                      <m:t>=</m:t>
                    </m:r>
                    <m:f>
                      <m:fPr>
                        <m:ctrlPr>
                          <a:rPr lang="en-US" b="0" i="1" smtClean="0">
                            <a:solidFill>
                              <a:schemeClr val="accent1">
                                <a:lumMod val="50000"/>
                              </a:schemeClr>
                            </a:solidFill>
                            <a:latin typeface="Cambria Math" panose="02040503050406030204" pitchFamily="18" charset="0"/>
                            <a:cs typeface="Arial" pitchFamily="34" charset="0"/>
                          </a:rPr>
                        </m:ctrlPr>
                      </m:fPr>
                      <m:num>
                        <m:r>
                          <a:rPr lang="en-US" b="0" i="1" smtClean="0">
                            <a:solidFill>
                              <a:schemeClr val="accent1">
                                <a:lumMod val="50000"/>
                              </a:schemeClr>
                            </a:solidFill>
                            <a:latin typeface="Cambria Math"/>
                            <a:cs typeface="Arial" pitchFamily="34" charset="0"/>
                          </a:rPr>
                          <m:t>1</m:t>
                        </m:r>
                      </m:num>
                      <m:den>
                        <m:r>
                          <a:rPr lang="en-US" b="0" i="1" smtClean="0">
                            <a:solidFill>
                              <a:schemeClr val="accent1">
                                <a:lumMod val="50000"/>
                              </a:schemeClr>
                            </a:solidFill>
                            <a:latin typeface="Cambria Math"/>
                            <a:cs typeface="Arial" pitchFamily="34" charset="0"/>
                          </a:rPr>
                          <m:t>2</m:t>
                        </m:r>
                      </m:den>
                    </m:f>
                    <m:r>
                      <a:rPr lang="en-US" b="0" i="1" smtClean="0">
                        <a:solidFill>
                          <a:schemeClr val="accent1">
                            <a:lumMod val="50000"/>
                          </a:schemeClr>
                        </a:solidFill>
                        <a:latin typeface="Cambria Math"/>
                        <a:cs typeface="Arial" pitchFamily="34" charset="0"/>
                      </a:rPr>
                      <m:t>+</m:t>
                    </m:r>
                    <m:f>
                      <m:fPr>
                        <m:ctrlPr>
                          <a:rPr lang="en-US" b="0" i="1" smtClean="0">
                            <a:solidFill>
                              <a:schemeClr val="accent1">
                                <a:lumMod val="50000"/>
                              </a:schemeClr>
                            </a:solidFill>
                            <a:latin typeface="Cambria Math" panose="02040503050406030204" pitchFamily="18" charset="0"/>
                            <a:cs typeface="Arial" pitchFamily="34" charset="0"/>
                          </a:rPr>
                        </m:ctrlPr>
                      </m:fPr>
                      <m:num>
                        <m:r>
                          <a:rPr lang="en-US" b="0" i="1" smtClean="0">
                            <a:solidFill>
                              <a:schemeClr val="accent1">
                                <a:lumMod val="50000"/>
                              </a:schemeClr>
                            </a:solidFill>
                            <a:latin typeface="Cambria Math"/>
                            <a:cs typeface="Arial" pitchFamily="34" charset="0"/>
                          </a:rPr>
                          <m:t>1</m:t>
                        </m:r>
                      </m:num>
                      <m:den>
                        <m:r>
                          <a:rPr lang="en-US" b="0" i="1" smtClean="0">
                            <a:solidFill>
                              <a:schemeClr val="accent1">
                                <a:lumMod val="50000"/>
                              </a:schemeClr>
                            </a:solidFill>
                            <a:latin typeface="Cambria Math"/>
                            <a:cs typeface="Arial" pitchFamily="34" charset="0"/>
                          </a:rPr>
                          <m:t>4</m:t>
                        </m:r>
                      </m:den>
                    </m:f>
                    <m:r>
                      <a:rPr lang="en-US" b="0" i="1" smtClean="0">
                        <a:solidFill>
                          <a:schemeClr val="accent1">
                            <a:lumMod val="50000"/>
                          </a:schemeClr>
                        </a:solidFill>
                        <a:latin typeface="Cambria Math"/>
                        <a:cs typeface="Arial" pitchFamily="34" charset="0"/>
                      </a:rPr>
                      <m:t>+</m:t>
                    </m:r>
                    <m:f>
                      <m:fPr>
                        <m:ctrlPr>
                          <a:rPr lang="en-US" b="0" i="1" smtClean="0">
                            <a:solidFill>
                              <a:schemeClr val="accent1">
                                <a:lumMod val="50000"/>
                              </a:schemeClr>
                            </a:solidFill>
                            <a:latin typeface="Cambria Math" panose="02040503050406030204" pitchFamily="18" charset="0"/>
                            <a:cs typeface="Arial" pitchFamily="34" charset="0"/>
                          </a:rPr>
                        </m:ctrlPr>
                      </m:fPr>
                      <m:num>
                        <m:r>
                          <a:rPr lang="en-US" b="0" i="1" smtClean="0">
                            <a:solidFill>
                              <a:schemeClr val="accent1">
                                <a:lumMod val="50000"/>
                              </a:schemeClr>
                            </a:solidFill>
                            <a:latin typeface="Cambria Math"/>
                            <a:cs typeface="Arial" pitchFamily="34" charset="0"/>
                          </a:rPr>
                          <m:t>1</m:t>
                        </m:r>
                      </m:num>
                      <m:den>
                        <m:r>
                          <a:rPr lang="en-US" b="0" i="1" smtClean="0">
                            <a:solidFill>
                              <a:schemeClr val="accent1">
                                <a:lumMod val="50000"/>
                              </a:schemeClr>
                            </a:solidFill>
                            <a:latin typeface="Cambria Math"/>
                            <a:cs typeface="Arial" pitchFamily="34" charset="0"/>
                          </a:rPr>
                          <m:t>16</m:t>
                        </m:r>
                      </m:den>
                    </m:f>
                    <m:r>
                      <a:rPr lang="en-US" b="0" i="1" smtClean="0">
                        <a:solidFill>
                          <a:schemeClr val="accent1">
                            <a:lumMod val="50000"/>
                          </a:schemeClr>
                        </a:solidFill>
                        <a:latin typeface="Cambria Math"/>
                        <a:cs typeface="Arial" pitchFamily="34" charset="0"/>
                      </a:rPr>
                      <m:t>=0.8125</m:t>
                    </m:r>
                  </m:oMath>
                </a14:m>
                <a:r>
                  <a:rPr lang="en-US" dirty="0" smtClean="0">
                    <a:solidFill>
                      <a:schemeClr val="accent1">
                        <a:lumMod val="50000"/>
                      </a:schemeClr>
                    </a:solidFill>
                    <a:latin typeface="Arial" pitchFamily="34" charset="0"/>
                    <a:cs typeface="Arial" pitchFamily="34" charset="0"/>
                  </a:rPr>
                  <a:t> </a:t>
                </a: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&gt;&gt; e = bin2dec(‘10000000010’) = 1026</a:t>
                </a:r>
              </a:p>
              <a:p>
                <a:pPr>
                  <a:buNone/>
                </a:pPr>
                <a:endParaRPr lang="en-US" dirty="0">
                  <a:solidFill>
                    <a:schemeClr val="accent1">
                      <a:lumMod val="50000"/>
                    </a:schemeClr>
                  </a:solidFill>
                  <a:latin typeface="Arial" pitchFamily="34" charset="0"/>
                  <a:cs typeface="Arial" pitchFamily="34" charset="0"/>
                </a:endParaRPr>
              </a:p>
              <a:p>
                <a:pPr>
                  <a:buNone/>
                </a:pPr>
                <a14:m>
                  <m:oMath xmlns:m="http://schemas.openxmlformats.org/officeDocument/2006/math">
                    <m:r>
                      <a:rPr lang="en-US" b="0" i="1" smtClean="0">
                        <a:solidFill>
                          <a:schemeClr val="accent1">
                            <a:lumMod val="50000"/>
                          </a:schemeClr>
                        </a:solidFill>
                        <a:latin typeface="Cambria Math"/>
                        <a:cs typeface="Arial" pitchFamily="34" charset="0"/>
                      </a:rPr>
                      <m:t>𝐷𝑒𝑐𝑖𝑚𝑎𝑙</m:t>
                    </m:r>
                    <m:r>
                      <a:rPr lang="en-US" b="0" i="1" smtClean="0">
                        <a:solidFill>
                          <a:schemeClr val="accent1">
                            <a:lumMod val="50000"/>
                          </a:schemeClr>
                        </a:solidFill>
                        <a:latin typeface="Cambria Math"/>
                        <a:cs typeface="Arial" pitchFamily="34" charset="0"/>
                      </a:rPr>
                      <m:t>=</m:t>
                    </m:r>
                    <m:sSup>
                      <m:sSupPr>
                        <m:ctrlPr>
                          <a:rPr lang="en-US" b="0" i="1" smtClean="0">
                            <a:solidFill>
                              <a:schemeClr val="accent1">
                                <a:lumMod val="50000"/>
                              </a:schemeClr>
                            </a:solidFill>
                            <a:latin typeface="Cambria Math" panose="02040503050406030204" pitchFamily="18" charset="0"/>
                            <a:cs typeface="Arial" pitchFamily="34" charset="0"/>
                          </a:rPr>
                        </m:ctrlPr>
                      </m:sSupPr>
                      <m:e>
                        <m:d>
                          <m:dPr>
                            <m:ctrlPr>
                              <a:rPr lang="en-US" b="0" i="1" smtClean="0">
                                <a:solidFill>
                                  <a:schemeClr val="accent1">
                                    <a:lumMod val="50000"/>
                                  </a:schemeClr>
                                </a:solidFill>
                                <a:latin typeface="Cambria Math" panose="02040503050406030204" pitchFamily="18" charset="0"/>
                                <a:cs typeface="Arial" pitchFamily="34" charset="0"/>
                              </a:rPr>
                            </m:ctrlPr>
                          </m:dPr>
                          <m:e>
                            <m:r>
                              <a:rPr lang="en-US" b="0" i="1" smtClean="0">
                                <a:solidFill>
                                  <a:schemeClr val="accent1">
                                    <a:lumMod val="50000"/>
                                  </a:schemeClr>
                                </a:solidFill>
                                <a:latin typeface="Cambria Math"/>
                                <a:cs typeface="Arial" pitchFamily="34" charset="0"/>
                              </a:rPr>
                              <m:t>−1</m:t>
                            </m:r>
                          </m:e>
                        </m:d>
                      </m:e>
                      <m:sup>
                        <m:r>
                          <a:rPr lang="en-US" b="0" i="1" smtClean="0">
                            <a:solidFill>
                              <a:schemeClr val="accent1">
                                <a:lumMod val="50000"/>
                              </a:schemeClr>
                            </a:solidFill>
                            <a:latin typeface="Cambria Math"/>
                            <a:cs typeface="Arial" pitchFamily="34" charset="0"/>
                          </a:rPr>
                          <m:t>1</m:t>
                        </m:r>
                      </m:sup>
                    </m:sSup>
                    <m:r>
                      <a:rPr lang="en-US" b="0" i="1" smtClean="0">
                        <a:solidFill>
                          <a:schemeClr val="accent1">
                            <a:lumMod val="50000"/>
                          </a:schemeClr>
                        </a:solidFill>
                        <a:latin typeface="Cambria Math"/>
                        <a:ea typeface="Cambria Math"/>
                        <a:cs typeface="Arial" pitchFamily="34" charset="0"/>
                      </a:rPr>
                      <m:t>∙</m:t>
                    </m:r>
                    <m:d>
                      <m:dPr>
                        <m:ctrlPr>
                          <a:rPr lang="en-US" b="0" i="1" smtClean="0">
                            <a:solidFill>
                              <a:schemeClr val="accent1">
                                <a:lumMod val="50000"/>
                              </a:schemeClr>
                            </a:solidFill>
                            <a:latin typeface="Cambria Math" panose="02040503050406030204" pitchFamily="18" charset="0"/>
                            <a:ea typeface="Cambria Math"/>
                            <a:cs typeface="Arial" pitchFamily="34" charset="0"/>
                          </a:rPr>
                        </m:ctrlPr>
                      </m:dPr>
                      <m:e>
                        <m:r>
                          <a:rPr lang="en-US" b="0" i="1" smtClean="0">
                            <a:solidFill>
                              <a:schemeClr val="accent1">
                                <a:lumMod val="50000"/>
                              </a:schemeClr>
                            </a:solidFill>
                            <a:latin typeface="Cambria Math"/>
                            <a:ea typeface="Cambria Math"/>
                            <a:cs typeface="Arial" pitchFamily="34" charset="0"/>
                          </a:rPr>
                          <m:t>1+0.8125</m:t>
                        </m:r>
                      </m:e>
                    </m:d>
                    <m:r>
                      <a:rPr lang="en-US" b="0" i="1" smtClean="0">
                        <a:solidFill>
                          <a:schemeClr val="accent1">
                            <a:lumMod val="50000"/>
                          </a:schemeClr>
                        </a:solidFill>
                        <a:latin typeface="Cambria Math"/>
                        <a:ea typeface="Cambria Math"/>
                        <a:cs typeface="Arial" pitchFamily="34" charset="0"/>
                      </a:rPr>
                      <m:t>∙</m:t>
                    </m:r>
                    <m:sSup>
                      <m:sSupPr>
                        <m:ctrlPr>
                          <a:rPr lang="en-US" b="0" i="1" smtClean="0">
                            <a:solidFill>
                              <a:schemeClr val="accent1">
                                <a:lumMod val="50000"/>
                              </a:schemeClr>
                            </a:solidFill>
                            <a:latin typeface="Cambria Math" panose="02040503050406030204" pitchFamily="18" charset="0"/>
                            <a:ea typeface="Cambria Math"/>
                            <a:cs typeface="Arial" pitchFamily="34" charset="0"/>
                          </a:rPr>
                        </m:ctrlPr>
                      </m:sSupPr>
                      <m:e>
                        <m:r>
                          <a:rPr lang="en-US" b="0" i="1" smtClean="0">
                            <a:solidFill>
                              <a:schemeClr val="accent1">
                                <a:lumMod val="50000"/>
                              </a:schemeClr>
                            </a:solidFill>
                            <a:latin typeface="Cambria Math"/>
                            <a:ea typeface="Cambria Math"/>
                            <a:cs typeface="Arial" pitchFamily="34" charset="0"/>
                          </a:rPr>
                          <m:t>2</m:t>
                        </m:r>
                      </m:e>
                      <m:sup>
                        <m:r>
                          <a:rPr lang="en-US" b="0" i="1" smtClean="0">
                            <a:solidFill>
                              <a:schemeClr val="accent1">
                                <a:lumMod val="50000"/>
                              </a:schemeClr>
                            </a:solidFill>
                            <a:latin typeface="Cambria Math"/>
                            <a:ea typeface="Cambria Math"/>
                            <a:cs typeface="Arial" pitchFamily="34" charset="0"/>
                          </a:rPr>
                          <m:t>(1026−1023)</m:t>
                        </m:r>
                      </m:sup>
                    </m:sSup>
                    <m:r>
                      <a:rPr lang="en-US" b="0" i="1" smtClean="0">
                        <a:solidFill>
                          <a:schemeClr val="accent1">
                            <a:lumMod val="50000"/>
                          </a:schemeClr>
                        </a:solidFill>
                        <a:latin typeface="Cambria Math"/>
                        <a:ea typeface="Cambria Math"/>
                        <a:cs typeface="Arial" pitchFamily="34" charset="0"/>
                      </a:rPr>
                      <m:t>=  </m:t>
                    </m:r>
                  </m:oMath>
                </a14:m>
                <a:r>
                  <a:rPr lang="en-US" dirty="0" smtClean="0">
                    <a:solidFill>
                      <a:schemeClr val="accent1">
                        <a:lumMod val="50000"/>
                      </a:schemeClr>
                    </a:solidFill>
                    <a:latin typeface="Arial" pitchFamily="34" charset="0"/>
                    <a:cs typeface="Arial" pitchFamily="34" charset="0"/>
                  </a:rPr>
                  <a:t> -14.5</a:t>
                </a:r>
                <a:endParaRPr lang="en-US" dirty="0">
                  <a:solidFill>
                    <a:schemeClr val="accent1">
                      <a:lumMod val="50000"/>
                    </a:schemeClr>
                  </a:solidFill>
                  <a:latin typeface="Arial" pitchFamily="34" charset="0"/>
                  <a:cs typeface="Arial"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33400" y="1487284"/>
                <a:ext cx="8381999" cy="5218315"/>
              </a:xfrm>
              <a:blipFill rotWithShape="1">
                <a:blip r:embed="rId3"/>
                <a:stretch>
                  <a:fillRect l="-946" t="-1869" b="-2220"/>
                </a:stretch>
              </a:blipFill>
            </p:spPr>
            <p:txBody>
              <a:bodyPr/>
              <a:lstStyle/>
              <a:p>
                <a:r>
                  <a:rPr lang="en-US">
                    <a:noFill/>
                  </a:rPr>
                  <a:t> </a:t>
                </a:r>
              </a:p>
            </p:txBody>
          </p:sp>
        </mc:Fallback>
      </mc:AlternateContent>
      <p:cxnSp>
        <p:nvCxnSpPr>
          <p:cNvPr id="5" name="Straight Arrow Connector 4"/>
          <p:cNvCxnSpPr/>
          <p:nvPr/>
        </p:nvCxnSpPr>
        <p:spPr>
          <a:xfrm flipV="1">
            <a:off x="706580" y="2514597"/>
            <a:ext cx="0" cy="38100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6" name="Left Brace 5"/>
          <p:cNvSpPr/>
          <p:nvPr/>
        </p:nvSpPr>
        <p:spPr>
          <a:xfrm rot="16200000">
            <a:off x="1638300" y="1928192"/>
            <a:ext cx="609600" cy="1600200"/>
          </a:xfrm>
          <a:prstGeom prst="lef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7" name="Left Brace 6"/>
          <p:cNvSpPr/>
          <p:nvPr/>
        </p:nvSpPr>
        <p:spPr>
          <a:xfrm rot="16200000">
            <a:off x="3645475" y="1981882"/>
            <a:ext cx="609600" cy="1485900"/>
          </a:xfrm>
          <a:prstGeom prst="lef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8" name="TextBox 7"/>
          <p:cNvSpPr txBox="1"/>
          <p:nvPr/>
        </p:nvSpPr>
        <p:spPr>
          <a:xfrm>
            <a:off x="135080" y="3029632"/>
            <a:ext cx="1143000" cy="646331"/>
          </a:xfrm>
          <a:prstGeom prst="rect">
            <a:avLst/>
          </a:prstGeom>
          <a:noFill/>
        </p:spPr>
        <p:txBody>
          <a:bodyPr wrap="square" rtlCol="0">
            <a:spAutoFit/>
          </a:bodyPr>
          <a:lstStyle/>
          <a:p>
            <a:pPr algn="ctr"/>
            <a:r>
              <a:rPr lang="en-US" dirty="0" smtClean="0">
                <a:solidFill>
                  <a:schemeClr val="accent1">
                    <a:lumMod val="50000"/>
                  </a:schemeClr>
                </a:solidFill>
                <a:latin typeface="Arial" pitchFamily="34" charset="0"/>
                <a:cs typeface="Arial" pitchFamily="34" charset="0"/>
              </a:rPr>
              <a:t>s </a:t>
            </a:r>
          </a:p>
          <a:p>
            <a:pPr algn="ctr"/>
            <a:r>
              <a:rPr lang="en-US" dirty="0" smtClean="0">
                <a:solidFill>
                  <a:schemeClr val="accent1">
                    <a:lumMod val="50000"/>
                  </a:schemeClr>
                </a:solidFill>
                <a:latin typeface="Arial" pitchFamily="34" charset="0"/>
                <a:cs typeface="Arial" pitchFamily="34" charset="0"/>
              </a:rPr>
              <a:t>Sign bit</a:t>
            </a:r>
            <a:endParaRPr lang="en-US" dirty="0">
              <a:solidFill>
                <a:schemeClr val="accent1">
                  <a:lumMod val="50000"/>
                </a:schemeClr>
              </a:solidFill>
              <a:latin typeface="Arial" pitchFamily="34" charset="0"/>
              <a:cs typeface="Arial" pitchFamily="34" charset="0"/>
            </a:endParaRPr>
          </a:p>
        </p:txBody>
      </p:sp>
      <p:sp>
        <p:nvSpPr>
          <p:cNvPr id="9" name="TextBox 8"/>
          <p:cNvSpPr txBox="1"/>
          <p:nvPr/>
        </p:nvSpPr>
        <p:spPr>
          <a:xfrm>
            <a:off x="1143000" y="3029632"/>
            <a:ext cx="1600200" cy="923330"/>
          </a:xfrm>
          <a:prstGeom prst="rect">
            <a:avLst/>
          </a:prstGeom>
          <a:noFill/>
        </p:spPr>
        <p:txBody>
          <a:bodyPr wrap="square" rtlCol="0">
            <a:spAutoFit/>
          </a:bodyPr>
          <a:lstStyle/>
          <a:p>
            <a:pPr algn="ctr"/>
            <a:r>
              <a:rPr lang="en-US" dirty="0">
                <a:solidFill>
                  <a:schemeClr val="accent1">
                    <a:lumMod val="50000"/>
                  </a:schemeClr>
                </a:solidFill>
                <a:latin typeface="Arial" pitchFamily="34" charset="0"/>
                <a:cs typeface="Arial" pitchFamily="34" charset="0"/>
              </a:rPr>
              <a:t>e</a:t>
            </a:r>
            <a:r>
              <a:rPr lang="en-US" dirty="0" smtClean="0">
                <a:solidFill>
                  <a:schemeClr val="accent1">
                    <a:lumMod val="50000"/>
                  </a:schemeClr>
                </a:solidFill>
                <a:latin typeface="Arial" pitchFamily="34" charset="0"/>
                <a:cs typeface="Arial" pitchFamily="34" charset="0"/>
              </a:rPr>
              <a:t> </a:t>
            </a:r>
          </a:p>
          <a:p>
            <a:pPr algn="ctr"/>
            <a:r>
              <a:rPr lang="en-US" dirty="0" smtClean="0">
                <a:solidFill>
                  <a:schemeClr val="accent1">
                    <a:lumMod val="50000"/>
                  </a:schemeClr>
                </a:solidFill>
                <a:latin typeface="Arial" pitchFamily="34" charset="0"/>
                <a:cs typeface="Arial" pitchFamily="34" charset="0"/>
              </a:rPr>
              <a:t>11 exponent bits</a:t>
            </a:r>
            <a:endParaRPr lang="en-US" dirty="0">
              <a:solidFill>
                <a:schemeClr val="accent1">
                  <a:lumMod val="50000"/>
                </a:schemeClr>
              </a:solidFill>
              <a:latin typeface="Arial" pitchFamily="34" charset="0"/>
              <a:cs typeface="Arial" pitchFamily="34" charset="0"/>
            </a:endParaRPr>
          </a:p>
        </p:txBody>
      </p:sp>
      <p:sp>
        <p:nvSpPr>
          <p:cNvPr id="10" name="TextBox 9"/>
          <p:cNvSpPr txBox="1"/>
          <p:nvPr/>
        </p:nvSpPr>
        <p:spPr>
          <a:xfrm>
            <a:off x="3162300" y="3033092"/>
            <a:ext cx="1600200" cy="923330"/>
          </a:xfrm>
          <a:prstGeom prst="rect">
            <a:avLst/>
          </a:prstGeom>
          <a:noFill/>
        </p:spPr>
        <p:txBody>
          <a:bodyPr wrap="square" rtlCol="0">
            <a:spAutoFit/>
          </a:bodyPr>
          <a:lstStyle/>
          <a:p>
            <a:pPr algn="ctr"/>
            <a:r>
              <a:rPr lang="en-US" dirty="0">
                <a:solidFill>
                  <a:schemeClr val="accent1">
                    <a:lumMod val="50000"/>
                  </a:schemeClr>
                </a:solidFill>
                <a:latin typeface="Arial" pitchFamily="34" charset="0"/>
                <a:cs typeface="Arial" pitchFamily="34" charset="0"/>
              </a:rPr>
              <a:t>f</a:t>
            </a:r>
            <a:r>
              <a:rPr lang="en-US" dirty="0" smtClean="0">
                <a:solidFill>
                  <a:schemeClr val="accent1">
                    <a:lumMod val="50000"/>
                  </a:schemeClr>
                </a:solidFill>
                <a:latin typeface="Arial" pitchFamily="34" charset="0"/>
                <a:cs typeface="Arial" pitchFamily="34" charset="0"/>
              </a:rPr>
              <a:t> </a:t>
            </a:r>
          </a:p>
          <a:p>
            <a:pPr algn="ctr"/>
            <a:r>
              <a:rPr lang="en-US" dirty="0" smtClean="0">
                <a:solidFill>
                  <a:schemeClr val="accent1">
                    <a:lumMod val="50000"/>
                  </a:schemeClr>
                </a:solidFill>
                <a:latin typeface="Arial" pitchFamily="34" charset="0"/>
                <a:cs typeface="Arial" pitchFamily="34" charset="0"/>
              </a:rPr>
              <a:t>52 mantissa bits</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2741428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937" y="304800"/>
            <a:ext cx="8229600" cy="1143000"/>
          </a:xfrm>
        </p:spPr>
        <p:txBody>
          <a:bodyPr/>
          <a:lstStyle/>
          <a:p>
            <a:pPr algn="ctr"/>
            <a:r>
              <a:rPr lang="en-US" b="1" dirty="0" smtClean="0">
                <a:solidFill>
                  <a:schemeClr val="accent3">
                    <a:lumMod val="50000"/>
                  </a:schemeClr>
                </a:solidFill>
              </a:rPr>
              <a:t>Floating Point Format: Double</a:t>
            </a:r>
            <a:endParaRPr lang="en-US" b="1" dirty="0">
              <a:solidFill>
                <a:schemeClr val="accent3">
                  <a:lumMod val="50000"/>
                </a:schemeClr>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33400" y="1487284"/>
                <a:ext cx="8458200" cy="5218315"/>
              </a:xfrm>
            </p:spPr>
            <p:txBody>
              <a:bodyPr>
                <a:normAutofit fontScale="77500" lnSpcReduction="20000"/>
              </a:bodyPr>
              <a:lstStyle/>
              <a:p>
                <a:pPr>
                  <a:buNone/>
                </a:pPr>
                <a:r>
                  <a:rPr lang="en-US" dirty="0" smtClean="0">
                    <a:solidFill>
                      <a:schemeClr val="accent1">
                        <a:lumMod val="50000"/>
                      </a:schemeClr>
                    </a:solidFill>
                    <a:latin typeface="Arial" pitchFamily="34" charset="0"/>
                    <a:cs typeface="Arial" pitchFamily="34" charset="0"/>
                  </a:rPr>
                  <a:t>Example:</a:t>
                </a:r>
              </a:p>
              <a:p>
                <a:pPr>
                  <a:buNone/>
                </a:pPr>
                <a:endParaRPr lang="en-US" dirty="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0</a:t>
                </a:r>
                <a:r>
                  <a:rPr lang="en-US" dirty="0">
                    <a:solidFill>
                      <a:schemeClr val="accent1">
                        <a:lumMod val="50000"/>
                      </a:schemeClr>
                    </a:solidFill>
                    <a:latin typeface="Arial" pitchFamily="34" charset="0"/>
                    <a:cs typeface="Arial" pitchFamily="34" charset="0"/>
                  </a:rPr>
                  <a:t>    </a:t>
                </a:r>
                <a:r>
                  <a:rPr lang="en-US" dirty="0" smtClean="0">
                    <a:solidFill>
                      <a:schemeClr val="accent1">
                        <a:lumMod val="50000"/>
                      </a:schemeClr>
                    </a:solidFill>
                    <a:latin typeface="Arial" pitchFamily="34" charset="0"/>
                    <a:cs typeface="Arial" pitchFamily="34" charset="0"/>
                  </a:rPr>
                  <a:t> 01111101011    010010 ….. 0</a:t>
                </a:r>
              </a:p>
              <a:p>
                <a:pPr>
                  <a:buNone/>
                </a:pPr>
                <a:endParaRPr lang="en-US" dirty="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endParaRPr lang="en-US" dirty="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Conversion Formula:    (</a:t>
                </a:r>
                <a:r>
                  <a:rPr lang="en-US" dirty="0" smtClean="0">
                    <a:solidFill>
                      <a:schemeClr val="accent1">
                        <a:lumMod val="50000"/>
                      </a:schemeClr>
                    </a:solidFill>
                    <a:latin typeface="Symbol" pitchFamily="18" charset="2"/>
                    <a:cs typeface="Arial" pitchFamily="34" charset="0"/>
                  </a:rPr>
                  <a:t>-</a:t>
                </a:r>
                <a:r>
                  <a:rPr lang="en-US" dirty="0">
                    <a:solidFill>
                      <a:schemeClr val="accent1">
                        <a:lumMod val="50000"/>
                      </a:schemeClr>
                    </a:solidFill>
                    <a:latin typeface="Arial" pitchFamily="34" charset="0"/>
                    <a:cs typeface="Arial" pitchFamily="34" charset="0"/>
                  </a:rPr>
                  <a:t>1)</a:t>
                </a:r>
                <a:r>
                  <a:rPr lang="en-US" sz="2800" baseline="50000" dirty="0">
                    <a:solidFill>
                      <a:schemeClr val="accent1">
                        <a:lumMod val="50000"/>
                      </a:schemeClr>
                    </a:solidFill>
                    <a:latin typeface="Arial" pitchFamily="34" charset="0"/>
                    <a:cs typeface="Arial" pitchFamily="34" charset="0"/>
                  </a:rPr>
                  <a:t>s</a:t>
                </a:r>
                <a:r>
                  <a:rPr lang="en-US" dirty="0">
                    <a:solidFill>
                      <a:schemeClr val="accent1">
                        <a:lumMod val="50000"/>
                      </a:schemeClr>
                    </a:solidFill>
                    <a:latin typeface="Cambria Math"/>
                    <a:ea typeface="Cambria Math"/>
                    <a:cs typeface="Arial" pitchFamily="34" charset="0"/>
                  </a:rPr>
                  <a:t>⋅</a:t>
                </a:r>
                <a:r>
                  <a:rPr lang="en-US" dirty="0">
                    <a:solidFill>
                      <a:schemeClr val="accent1">
                        <a:lumMod val="50000"/>
                      </a:schemeClr>
                    </a:solidFill>
                    <a:latin typeface="Arial" pitchFamily="34" charset="0"/>
                    <a:cs typeface="Arial" pitchFamily="34" charset="0"/>
                  </a:rPr>
                  <a:t>(1 + f)</a:t>
                </a:r>
                <a:r>
                  <a:rPr lang="en-US" dirty="0">
                    <a:solidFill>
                      <a:schemeClr val="accent1">
                        <a:lumMod val="50000"/>
                      </a:schemeClr>
                    </a:solidFill>
                    <a:latin typeface="Cambria Math"/>
                    <a:ea typeface="Cambria Math"/>
                    <a:cs typeface="Arial" pitchFamily="34" charset="0"/>
                  </a:rPr>
                  <a:t>⋅</a:t>
                </a:r>
                <a:r>
                  <a:rPr lang="en-US" dirty="0">
                    <a:solidFill>
                      <a:schemeClr val="accent1">
                        <a:lumMod val="50000"/>
                      </a:schemeClr>
                    </a:solidFill>
                    <a:latin typeface="Arial" pitchFamily="34" charset="0"/>
                    <a:cs typeface="Arial" pitchFamily="34" charset="0"/>
                  </a:rPr>
                  <a:t>2</a:t>
                </a:r>
                <a:r>
                  <a:rPr lang="en-US" sz="2800" baseline="50000" dirty="0">
                    <a:solidFill>
                      <a:schemeClr val="accent1">
                        <a:lumMod val="50000"/>
                      </a:schemeClr>
                    </a:solidFill>
                    <a:latin typeface="Arial" pitchFamily="34" charset="0"/>
                    <a:cs typeface="Arial" pitchFamily="34" charset="0"/>
                  </a:rPr>
                  <a:t>(e – 1023)</a:t>
                </a:r>
              </a:p>
              <a:p>
                <a:pPr>
                  <a:buNone/>
                </a:pPr>
                <a:endParaRPr lang="en-US" dirty="0" smtClean="0">
                  <a:solidFill>
                    <a:schemeClr val="accent1">
                      <a:lumMod val="50000"/>
                    </a:schemeClr>
                  </a:solidFill>
                  <a:latin typeface="Arial" pitchFamily="34" charset="0"/>
                  <a:cs typeface="Arial" pitchFamily="34" charset="0"/>
                </a:endParaRPr>
              </a:p>
              <a:p>
                <a:pPr>
                  <a:buNone/>
                </a:pPr>
                <a14:m>
                  <m:oMath xmlns:m="http://schemas.openxmlformats.org/officeDocument/2006/math">
                    <m:r>
                      <a:rPr lang="en-US" b="0" i="1" smtClean="0">
                        <a:solidFill>
                          <a:schemeClr val="accent1">
                            <a:lumMod val="50000"/>
                          </a:schemeClr>
                        </a:solidFill>
                        <a:latin typeface="Cambria Math"/>
                        <a:cs typeface="Arial" pitchFamily="34" charset="0"/>
                      </a:rPr>
                      <m:t>𝑓</m:t>
                    </m:r>
                    <m:r>
                      <a:rPr lang="en-US" b="0" i="1" smtClean="0">
                        <a:solidFill>
                          <a:schemeClr val="accent1">
                            <a:lumMod val="50000"/>
                          </a:schemeClr>
                        </a:solidFill>
                        <a:latin typeface="Cambria Math"/>
                        <a:cs typeface="Arial" pitchFamily="34" charset="0"/>
                      </a:rPr>
                      <m:t>=</m:t>
                    </m:r>
                    <m:f>
                      <m:fPr>
                        <m:ctrlPr>
                          <a:rPr lang="en-US" b="0" i="1" smtClean="0">
                            <a:solidFill>
                              <a:schemeClr val="accent1">
                                <a:lumMod val="50000"/>
                              </a:schemeClr>
                            </a:solidFill>
                            <a:latin typeface="Cambria Math" panose="02040503050406030204" pitchFamily="18" charset="0"/>
                            <a:cs typeface="Arial" pitchFamily="34" charset="0"/>
                          </a:rPr>
                        </m:ctrlPr>
                      </m:fPr>
                      <m:num>
                        <m:r>
                          <a:rPr lang="en-US" b="0" i="1" smtClean="0">
                            <a:solidFill>
                              <a:schemeClr val="accent1">
                                <a:lumMod val="50000"/>
                              </a:schemeClr>
                            </a:solidFill>
                            <a:latin typeface="Cambria Math"/>
                            <a:cs typeface="Arial" pitchFamily="34" charset="0"/>
                          </a:rPr>
                          <m:t>1</m:t>
                        </m:r>
                      </m:num>
                      <m:den>
                        <m:r>
                          <a:rPr lang="en-US" b="0" i="1" smtClean="0">
                            <a:solidFill>
                              <a:schemeClr val="accent1">
                                <a:lumMod val="50000"/>
                              </a:schemeClr>
                            </a:solidFill>
                            <a:latin typeface="Cambria Math"/>
                            <a:cs typeface="Arial" pitchFamily="34" charset="0"/>
                          </a:rPr>
                          <m:t>4</m:t>
                        </m:r>
                      </m:den>
                    </m:f>
                    <m:r>
                      <a:rPr lang="en-US" b="0" i="1" smtClean="0">
                        <a:solidFill>
                          <a:schemeClr val="accent1">
                            <a:lumMod val="50000"/>
                          </a:schemeClr>
                        </a:solidFill>
                        <a:latin typeface="Cambria Math"/>
                        <a:cs typeface="Arial" pitchFamily="34" charset="0"/>
                      </a:rPr>
                      <m:t>+</m:t>
                    </m:r>
                    <m:f>
                      <m:fPr>
                        <m:ctrlPr>
                          <a:rPr lang="en-US" b="0" i="1" smtClean="0">
                            <a:solidFill>
                              <a:schemeClr val="accent1">
                                <a:lumMod val="50000"/>
                              </a:schemeClr>
                            </a:solidFill>
                            <a:latin typeface="Cambria Math" panose="02040503050406030204" pitchFamily="18" charset="0"/>
                            <a:cs typeface="Arial" pitchFamily="34" charset="0"/>
                          </a:rPr>
                        </m:ctrlPr>
                      </m:fPr>
                      <m:num>
                        <m:r>
                          <a:rPr lang="en-US" b="0" i="1" smtClean="0">
                            <a:solidFill>
                              <a:schemeClr val="accent1">
                                <a:lumMod val="50000"/>
                              </a:schemeClr>
                            </a:solidFill>
                            <a:latin typeface="Cambria Math"/>
                            <a:cs typeface="Arial" pitchFamily="34" charset="0"/>
                          </a:rPr>
                          <m:t>1</m:t>
                        </m:r>
                      </m:num>
                      <m:den>
                        <m:r>
                          <a:rPr lang="en-US" b="0" i="1" smtClean="0">
                            <a:solidFill>
                              <a:schemeClr val="accent1">
                                <a:lumMod val="50000"/>
                              </a:schemeClr>
                            </a:solidFill>
                            <a:latin typeface="Cambria Math"/>
                            <a:cs typeface="Arial" pitchFamily="34" charset="0"/>
                          </a:rPr>
                          <m:t>32</m:t>
                        </m:r>
                      </m:den>
                    </m:f>
                    <m:r>
                      <a:rPr lang="en-US" i="1">
                        <a:solidFill>
                          <a:schemeClr val="accent1">
                            <a:lumMod val="50000"/>
                          </a:schemeClr>
                        </a:solidFill>
                        <a:latin typeface="Cambria Math"/>
                        <a:cs typeface="Arial" pitchFamily="34" charset="0"/>
                      </a:rPr>
                      <m:t>=0.2812</m:t>
                    </m:r>
                    <m:r>
                      <a:rPr lang="en-US" b="0" i="1" smtClean="0">
                        <a:solidFill>
                          <a:schemeClr val="accent1">
                            <a:lumMod val="50000"/>
                          </a:schemeClr>
                        </a:solidFill>
                        <a:latin typeface="Cambria Math"/>
                        <a:cs typeface="Arial" pitchFamily="34" charset="0"/>
                      </a:rPr>
                      <m:t>5</m:t>
                    </m:r>
                  </m:oMath>
                </a14:m>
                <a:r>
                  <a:rPr lang="en-US" dirty="0" smtClean="0">
                    <a:solidFill>
                      <a:schemeClr val="accent1">
                        <a:lumMod val="50000"/>
                      </a:schemeClr>
                    </a:solidFill>
                    <a:latin typeface="Arial" pitchFamily="34" charset="0"/>
                    <a:cs typeface="Arial" pitchFamily="34" charset="0"/>
                  </a:rPr>
                  <a:t> </a:t>
                </a: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&gt;&gt; e = </a:t>
                </a:r>
                <a:r>
                  <a:rPr lang="en-US" dirty="0">
                    <a:solidFill>
                      <a:schemeClr val="accent1">
                        <a:lumMod val="50000"/>
                      </a:schemeClr>
                    </a:solidFill>
                    <a:latin typeface="Arial" pitchFamily="34" charset="0"/>
                    <a:cs typeface="Arial" pitchFamily="34" charset="0"/>
                  </a:rPr>
                  <a:t>bin2dec</a:t>
                </a:r>
                <a:r>
                  <a:rPr lang="en-US" dirty="0" smtClean="0">
                    <a:solidFill>
                      <a:schemeClr val="accent1">
                        <a:lumMod val="50000"/>
                      </a:schemeClr>
                    </a:solidFill>
                    <a:latin typeface="Arial" pitchFamily="34" charset="0"/>
                    <a:cs typeface="Arial" pitchFamily="34" charset="0"/>
                  </a:rPr>
                  <a:t>(‘01111101011</a:t>
                </a:r>
                <a:r>
                  <a:rPr lang="en-US" dirty="0">
                    <a:solidFill>
                      <a:schemeClr val="accent1">
                        <a:lumMod val="50000"/>
                      </a:schemeClr>
                    </a:solidFill>
                    <a:latin typeface="Arial" pitchFamily="34" charset="0"/>
                    <a:cs typeface="Arial" pitchFamily="34" charset="0"/>
                  </a:rPr>
                  <a:t>’) </a:t>
                </a:r>
                <a:r>
                  <a:rPr lang="en-US" dirty="0" smtClean="0">
                    <a:solidFill>
                      <a:schemeClr val="accent1">
                        <a:lumMod val="50000"/>
                      </a:schemeClr>
                    </a:solidFill>
                    <a:latin typeface="Arial" pitchFamily="34" charset="0"/>
                    <a:cs typeface="Arial" pitchFamily="34" charset="0"/>
                  </a:rPr>
                  <a:t>= 1003</a:t>
                </a:r>
              </a:p>
              <a:p>
                <a:pPr>
                  <a:buNone/>
                </a:pPr>
                <a:endParaRPr lang="en-US" dirty="0" smtClean="0">
                  <a:solidFill>
                    <a:schemeClr val="accent1">
                      <a:lumMod val="50000"/>
                    </a:schemeClr>
                  </a:solidFill>
                  <a:latin typeface="Arial" pitchFamily="34" charset="0"/>
                  <a:cs typeface="Arial" pitchFamily="34" charset="0"/>
                </a:endParaRPr>
              </a:p>
              <a:p>
                <a:pPr>
                  <a:buNone/>
                </a:pPr>
                <a14:m>
                  <m:oMath xmlns:m="http://schemas.openxmlformats.org/officeDocument/2006/math">
                    <m:r>
                      <a:rPr lang="en-US" b="0" i="1" smtClean="0">
                        <a:solidFill>
                          <a:schemeClr val="accent1">
                            <a:lumMod val="50000"/>
                          </a:schemeClr>
                        </a:solidFill>
                        <a:latin typeface="Cambria Math"/>
                        <a:cs typeface="Arial" pitchFamily="34" charset="0"/>
                      </a:rPr>
                      <m:t>𝐷𝑒𝑐</m:t>
                    </m:r>
                    <m:r>
                      <a:rPr lang="en-US" b="0" i="1" smtClean="0">
                        <a:solidFill>
                          <a:schemeClr val="accent1">
                            <a:lumMod val="50000"/>
                          </a:schemeClr>
                        </a:solidFill>
                        <a:latin typeface="Cambria Math"/>
                        <a:cs typeface="Arial" pitchFamily="34" charset="0"/>
                      </a:rPr>
                      <m:t>=</m:t>
                    </m:r>
                    <m:sSup>
                      <m:sSupPr>
                        <m:ctrlPr>
                          <a:rPr lang="en-US" b="0" i="1" smtClean="0">
                            <a:solidFill>
                              <a:schemeClr val="accent1">
                                <a:lumMod val="50000"/>
                              </a:schemeClr>
                            </a:solidFill>
                            <a:latin typeface="Cambria Math" panose="02040503050406030204" pitchFamily="18" charset="0"/>
                            <a:cs typeface="Arial" pitchFamily="34" charset="0"/>
                          </a:rPr>
                        </m:ctrlPr>
                      </m:sSupPr>
                      <m:e>
                        <m:d>
                          <m:dPr>
                            <m:ctrlPr>
                              <a:rPr lang="en-US" b="0" i="1" smtClean="0">
                                <a:solidFill>
                                  <a:schemeClr val="accent1">
                                    <a:lumMod val="50000"/>
                                  </a:schemeClr>
                                </a:solidFill>
                                <a:latin typeface="Cambria Math" panose="02040503050406030204" pitchFamily="18" charset="0"/>
                                <a:cs typeface="Arial" pitchFamily="34" charset="0"/>
                              </a:rPr>
                            </m:ctrlPr>
                          </m:dPr>
                          <m:e>
                            <m:r>
                              <a:rPr lang="en-US" b="0" i="1" smtClean="0">
                                <a:solidFill>
                                  <a:schemeClr val="accent1">
                                    <a:lumMod val="50000"/>
                                  </a:schemeClr>
                                </a:solidFill>
                                <a:latin typeface="Cambria Math"/>
                                <a:cs typeface="Arial" pitchFamily="34" charset="0"/>
                              </a:rPr>
                              <m:t>−1</m:t>
                            </m:r>
                          </m:e>
                        </m:d>
                      </m:e>
                      <m:sup>
                        <m:r>
                          <a:rPr lang="en-US" b="0" i="1" smtClean="0">
                            <a:solidFill>
                              <a:schemeClr val="accent1">
                                <a:lumMod val="50000"/>
                              </a:schemeClr>
                            </a:solidFill>
                            <a:latin typeface="Cambria Math"/>
                            <a:cs typeface="Arial" pitchFamily="34" charset="0"/>
                          </a:rPr>
                          <m:t>0</m:t>
                        </m:r>
                      </m:sup>
                    </m:sSup>
                    <m:r>
                      <a:rPr lang="en-US" b="0" i="1" smtClean="0">
                        <a:solidFill>
                          <a:schemeClr val="accent1">
                            <a:lumMod val="50000"/>
                          </a:schemeClr>
                        </a:solidFill>
                        <a:latin typeface="Cambria Math"/>
                        <a:ea typeface="Cambria Math"/>
                        <a:cs typeface="Arial" pitchFamily="34" charset="0"/>
                      </a:rPr>
                      <m:t>∙</m:t>
                    </m:r>
                    <m:d>
                      <m:dPr>
                        <m:ctrlPr>
                          <a:rPr lang="en-US" b="0" i="1" smtClean="0">
                            <a:solidFill>
                              <a:schemeClr val="accent1">
                                <a:lumMod val="50000"/>
                              </a:schemeClr>
                            </a:solidFill>
                            <a:latin typeface="Cambria Math" panose="02040503050406030204" pitchFamily="18" charset="0"/>
                            <a:ea typeface="Cambria Math"/>
                            <a:cs typeface="Arial" pitchFamily="34" charset="0"/>
                          </a:rPr>
                        </m:ctrlPr>
                      </m:dPr>
                      <m:e>
                        <m:r>
                          <a:rPr lang="en-US" b="0" i="1" smtClean="0">
                            <a:solidFill>
                              <a:schemeClr val="accent1">
                                <a:lumMod val="50000"/>
                              </a:schemeClr>
                            </a:solidFill>
                            <a:latin typeface="Cambria Math"/>
                            <a:ea typeface="Cambria Math"/>
                            <a:cs typeface="Arial" pitchFamily="34" charset="0"/>
                          </a:rPr>
                          <m:t>1+0.28125</m:t>
                        </m:r>
                      </m:e>
                    </m:d>
                    <m:r>
                      <a:rPr lang="en-US" b="0" i="1" smtClean="0">
                        <a:solidFill>
                          <a:schemeClr val="accent1">
                            <a:lumMod val="50000"/>
                          </a:schemeClr>
                        </a:solidFill>
                        <a:latin typeface="Cambria Math"/>
                        <a:ea typeface="Cambria Math"/>
                        <a:cs typeface="Arial" pitchFamily="34" charset="0"/>
                      </a:rPr>
                      <m:t>∙</m:t>
                    </m:r>
                    <m:sSup>
                      <m:sSupPr>
                        <m:ctrlPr>
                          <a:rPr lang="en-US" b="0" i="1" smtClean="0">
                            <a:solidFill>
                              <a:schemeClr val="accent1">
                                <a:lumMod val="50000"/>
                              </a:schemeClr>
                            </a:solidFill>
                            <a:latin typeface="Cambria Math" panose="02040503050406030204" pitchFamily="18" charset="0"/>
                            <a:ea typeface="Cambria Math"/>
                            <a:cs typeface="Arial" pitchFamily="34" charset="0"/>
                          </a:rPr>
                        </m:ctrlPr>
                      </m:sSupPr>
                      <m:e>
                        <m:r>
                          <a:rPr lang="en-US" b="0" i="1" smtClean="0">
                            <a:solidFill>
                              <a:schemeClr val="accent1">
                                <a:lumMod val="50000"/>
                              </a:schemeClr>
                            </a:solidFill>
                            <a:latin typeface="Cambria Math"/>
                            <a:ea typeface="Cambria Math"/>
                            <a:cs typeface="Arial" pitchFamily="34" charset="0"/>
                          </a:rPr>
                          <m:t>2</m:t>
                        </m:r>
                      </m:e>
                      <m:sup>
                        <m:d>
                          <m:dPr>
                            <m:ctrlPr>
                              <a:rPr lang="en-US" b="0" i="1" smtClean="0">
                                <a:solidFill>
                                  <a:schemeClr val="accent1">
                                    <a:lumMod val="50000"/>
                                  </a:schemeClr>
                                </a:solidFill>
                                <a:latin typeface="Cambria Math" panose="02040503050406030204" pitchFamily="18" charset="0"/>
                                <a:ea typeface="Cambria Math"/>
                                <a:cs typeface="Arial" pitchFamily="34" charset="0"/>
                              </a:rPr>
                            </m:ctrlPr>
                          </m:dPr>
                          <m:e>
                            <m:r>
                              <a:rPr lang="en-US" b="0" i="1" smtClean="0">
                                <a:solidFill>
                                  <a:schemeClr val="accent1">
                                    <a:lumMod val="50000"/>
                                  </a:schemeClr>
                                </a:solidFill>
                                <a:latin typeface="Cambria Math"/>
                                <a:ea typeface="Cambria Math"/>
                                <a:cs typeface="Arial" pitchFamily="34" charset="0"/>
                              </a:rPr>
                              <m:t>1003−1023</m:t>
                            </m:r>
                          </m:e>
                        </m:d>
                      </m:sup>
                    </m:sSup>
                    <m:r>
                      <a:rPr lang="en-US" i="1">
                        <a:solidFill>
                          <a:schemeClr val="accent1">
                            <a:lumMod val="50000"/>
                          </a:schemeClr>
                        </a:solidFill>
                        <a:latin typeface="Cambria Math"/>
                        <a:ea typeface="Cambria Math"/>
                        <a:cs typeface="Arial" pitchFamily="34" charset="0"/>
                      </a:rPr>
                      <m:t>=1.221895217895508</m:t>
                    </m:r>
                    <m:r>
                      <a:rPr lang="en-US" i="1">
                        <a:solidFill>
                          <a:schemeClr val="accent1">
                            <a:lumMod val="50000"/>
                          </a:schemeClr>
                        </a:solidFill>
                        <a:latin typeface="Cambria Math"/>
                        <a:ea typeface="Cambria Math"/>
                        <a:cs typeface="Arial" pitchFamily="34" charset="0"/>
                      </a:rPr>
                      <m:t>𝑒</m:t>
                    </m:r>
                    <m:r>
                      <a:rPr lang="en-US" i="1">
                        <a:solidFill>
                          <a:schemeClr val="accent1">
                            <a:lumMod val="50000"/>
                          </a:schemeClr>
                        </a:solidFill>
                        <a:latin typeface="Cambria Math"/>
                        <a:ea typeface="Cambria Math"/>
                        <a:cs typeface="Arial" pitchFamily="34" charset="0"/>
                      </a:rPr>
                      <m:t>−006</m:t>
                    </m:r>
                  </m:oMath>
                </a14:m>
                <a:r>
                  <a:rPr lang="en-US" dirty="0" smtClean="0">
                    <a:solidFill>
                      <a:schemeClr val="accent1">
                        <a:lumMod val="50000"/>
                      </a:schemeClr>
                    </a:solidFill>
                    <a:latin typeface="Arial" pitchFamily="34" charset="0"/>
                    <a:cs typeface="Arial" pitchFamily="34" charset="0"/>
                  </a:rPr>
                  <a:t> </a:t>
                </a:r>
                <a:endParaRPr lang="en-US" dirty="0">
                  <a:solidFill>
                    <a:schemeClr val="accent1">
                      <a:lumMod val="50000"/>
                    </a:schemeClr>
                  </a:solidFill>
                  <a:latin typeface="Arial" pitchFamily="34" charset="0"/>
                  <a:cs typeface="Arial"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33400" y="1487284"/>
                <a:ext cx="8458200" cy="5218315"/>
              </a:xfrm>
              <a:blipFill rotWithShape="0">
                <a:blip r:embed="rId3"/>
                <a:stretch>
                  <a:fillRect l="-793" t="-1752"/>
                </a:stretch>
              </a:blipFill>
            </p:spPr>
            <p:txBody>
              <a:bodyPr/>
              <a:lstStyle/>
              <a:p>
                <a:r>
                  <a:rPr lang="en-US">
                    <a:noFill/>
                  </a:rPr>
                  <a:t> </a:t>
                </a:r>
              </a:p>
            </p:txBody>
          </p:sp>
        </mc:Fallback>
      </mc:AlternateContent>
      <p:cxnSp>
        <p:nvCxnSpPr>
          <p:cNvPr id="5" name="Straight Arrow Connector 4"/>
          <p:cNvCxnSpPr/>
          <p:nvPr/>
        </p:nvCxnSpPr>
        <p:spPr>
          <a:xfrm flipV="1">
            <a:off x="706580" y="2514597"/>
            <a:ext cx="0" cy="38100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
        <p:nvSpPr>
          <p:cNvPr id="6" name="Left Brace 5"/>
          <p:cNvSpPr/>
          <p:nvPr/>
        </p:nvSpPr>
        <p:spPr>
          <a:xfrm rot="16200000">
            <a:off x="1575955" y="2018247"/>
            <a:ext cx="609600" cy="1420090"/>
          </a:xfrm>
          <a:prstGeom prst="lef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7" name="Left Brace 6"/>
          <p:cNvSpPr/>
          <p:nvPr/>
        </p:nvSpPr>
        <p:spPr>
          <a:xfrm rot="16200000">
            <a:off x="3200400" y="1943097"/>
            <a:ext cx="609600" cy="1524000"/>
          </a:xfrm>
          <a:prstGeom prst="leftBrace">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8" name="TextBox 7"/>
          <p:cNvSpPr txBox="1"/>
          <p:nvPr/>
        </p:nvSpPr>
        <p:spPr>
          <a:xfrm>
            <a:off x="135080" y="3029632"/>
            <a:ext cx="1143000" cy="646331"/>
          </a:xfrm>
          <a:prstGeom prst="rect">
            <a:avLst/>
          </a:prstGeom>
          <a:noFill/>
        </p:spPr>
        <p:txBody>
          <a:bodyPr wrap="square" rtlCol="0">
            <a:spAutoFit/>
          </a:bodyPr>
          <a:lstStyle/>
          <a:p>
            <a:pPr algn="ctr"/>
            <a:r>
              <a:rPr lang="en-US" dirty="0" smtClean="0">
                <a:solidFill>
                  <a:schemeClr val="accent1">
                    <a:lumMod val="50000"/>
                  </a:schemeClr>
                </a:solidFill>
                <a:latin typeface="Arial" pitchFamily="34" charset="0"/>
                <a:cs typeface="Arial" pitchFamily="34" charset="0"/>
              </a:rPr>
              <a:t>s </a:t>
            </a:r>
          </a:p>
          <a:p>
            <a:pPr algn="ctr"/>
            <a:r>
              <a:rPr lang="en-US" dirty="0" smtClean="0">
                <a:solidFill>
                  <a:schemeClr val="accent1">
                    <a:lumMod val="50000"/>
                  </a:schemeClr>
                </a:solidFill>
                <a:latin typeface="Arial" pitchFamily="34" charset="0"/>
                <a:cs typeface="Arial" pitchFamily="34" charset="0"/>
              </a:rPr>
              <a:t>Sign bit</a:t>
            </a:r>
            <a:endParaRPr lang="en-US" dirty="0">
              <a:solidFill>
                <a:schemeClr val="accent1">
                  <a:lumMod val="50000"/>
                </a:schemeClr>
              </a:solidFill>
              <a:latin typeface="Arial" pitchFamily="34" charset="0"/>
              <a:cs typeface="Arial" pitchFamily="34" charset="0"/>
            </a:endParaRPr>
          </a:p>
        </p:txBody>
      </p:sp>
      <p:sp>
        <p:nvSpPr>
          <p:cNvPr id="9" name="TextBox 8"/>
          <p:cNvSpPr txBox="1"/>
          <p:nvPr/>
        </p:nvSpPr>
        <p:spPr>
          <a:xfrm>
            <a:off x="1143000" y="3029632"/>
            <a:ext cx="1600200" cy="923330"/>
          </a:xfrm>
          <a:prstGeom prst="rect">
            <a:avLst/>
          </a:prstGeom>
          <a:noFill/>
        </p:spPr>
        <p:txBody>
          <a:bodyPr wrap="square" rtlCol="0">
            <a:spAutoFit/>
          </a:bodyPr>
          <a:lstStyle/>
          <a:p>
            <a:pPr algn="ctr"/>
            <a:r>
              <a:rPr lang="en-US" dirty="0">
                <a:solidFill>
                  <a:schemeClr val="accent1">
                    <a:lumMod val="50000"/>
                  </a:schemeClr>
                </a:solidFill>
                <a:latin typeface="Arial" pitchFamily="34" charset="0"/>
                <a:cs typeface="Arial" pitchFamily="34" charset="0"/>
              </a:rPr>
              <a:t>e</a:t>
            </a:r>
            <a:r>
              <a:rPr lang="en-US" dirty="0" smtClean="0">
                <a:solidFill>
                  <a:schemeClr val="accent1">
                    <a:lumMod val="50000"/>
                  </a:schemeClr>
                </a:solidFill>
                <a:latin typeface="Arial" pitchFamily="34" charset="0"/>
                <a:cs typeface="Arial" pitchFamily="34" charset="0"/>
              </a:rPr>
              <a:t> </a:t>
            </a:r>
          </a:p>
          <a:p>
            <a:pPr algn="ctr"/>
            <a:r>
              <a:rPr lang="en-US" dirty="0" smtClean="0">
                <a:solidFill>
                  <a:schemeClr val="accent1">
                    <a:lumMod val="50000"/>
                  </a:schemeClr>
                </a:solidFill>
                <a:latin typeface="Arial" pitchFamily="34" charset="0"/>
                <a:cs typeface="Arial" pitchFamily="34" charset="0"/>
              </a:rPr>
              <a:t>11 exponent bits</a:t>
            </a:r>
            <a:endParaRPr lang="en-US" dirty="0">
              <a:solidFill>
                <a:schemeClr val="accent1">
                  <a:lumMod val="50000"/>
                </a:schemeClr>
              </a:solidFill>
              <a:latin typeface="Arial" pitchFamily="34" charset="0"/>
              <a:cs typeface="Arial" pitchFamily="34" charset="0"/>
            </a:endParaRPr>
          </a:p>
        </p:txBody>
      </p:sp>
      <p:sp>
        <p:nvSpPr>
          <p:cNvPr id="10" name="TextBox 9"/>
          <p:cNvSpPr txBox="1"/>
          <p:nvPr/>
        </p:nvSpPr>
        <p:spPr>
          <a:xfrm>
            <a:off x="2838450" y="3009897"/>
            <a:ext cx="1600200" cy="923330"/>
          </a:xfrm>
          <a:prstGeom prst="rect">
            <a:avLst/>
          </a:prstGeom>
          <a:noFill/>
        </p:spPr>
        <p:txBody>
          <a:bodyPr wrap="square" rtlCol="0">
            <a:spAutoFit/>
          </a:bodyPr>
          <a:lstStyle/>
          <a:p>
            <a:pPr algn="ctr"/>
            <a:r>
              <a:rPr lang="en-US" dirty="0">
                <a:solidFill>
                  <a:schemeClr val="accent1">
                    <a:lumMod val="50000"/>
                  </a:schemeClr>
                </a:solidFill>
                <a:latin typeface="Arial" pitchFamily="34" charset="0"/>
                <a:cs typeface="Arial" pitchFamily="34" charset="0"/>
              </a:rPr>
              <a:t>f</a:t>
            </a:r>
            <a:r>
              <a:rPr lang="en-US" dirty="0" smtClean="0">
                <a:solidFill>
                  <a:schemeClr val="accent1">
                    <a:lumMod val="50000"/>
                  </a:schemeClr>
                </a:solidFill>
                <a:latin typeface="Arial" pitchFamily="34" charset="0"/>
                <a:cs typeface="Arial" pitchFamily="34" charset="0"/>
              </a:rPr>
              <a:t> </a:t>
            </a:r>
          </a:p>
          <a:p>
            <a:pPr algn="ctr"/>
            <a:r>
              <a:rPr lang="en-US" dirty="0" smtClean="0">
                <a:solidFill>
                  <a:schemeClr val="accent1">
                    <a:lumMod val="50000"/>
                  </a:schemeClr>
                </a:solidFill>
                <a:latin typeface="Arial" pitchFamily="34" charset="0"/>
                <a:cs typeface="Arial" pitchFamily="34" charset="0"/>
              </a:rPr>
              <a:t>52 mantissa bits</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2350800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Floating Point Format:  Double</a:t>
            </a:r>
            <a:endParaRPr lang="en-US" b="1" dirty="0">
              <a:solidFill>
                <a:schemeClr val="accent3">
                  <a:lumMod val="50000"/>
                </a:schemeClr>
              </a:solidFill>
            </a:endParaRPr>
          </a:p>
        </p:txBody>
      </p:sp>
      <p:sp>
        <p:nvSpPr>
          <p:cNvPr id="3" name="Content Placeholder 2"/>
          <p:cNvSpPr>
            <a:spLocks noGrp="1"/>
          </p:cNvSpPr>
          <p:nvPr>
            <p:ph idx="1"/>
          </p:nvPr>
        </p:nvSpPr>
        <p:spPr>
          <a:xfrm>
            <a:off x="304800" y="1752600"/>
            <a:ext cx="8686800" cy="4953000"/>
          </a:xfrm>
        </p:spPr>
        <p:txBody>
          <a:bodyPr>
            <a:normAutofit/>
          </a:bodyPr>
          <a:lstStyle/>
          <a:p>
            <a:pPr marL="0" indent="0">
              <a:buNone/>
            </a:pPr>
            <a:r>
              <a:rPr lang="en-US" sz="2800" dirty="0" smtClean="0">
                <a:solidFill>
                  <a:schemeClr val="accent2">
                    <a:lumMod val="50000"/>
                  </a:schemeClr>
                </a:solidFill>
                <a:latin typeface="Arial" pitchFamily="34" charset="0"/>
                <a:cs typeface="Arial" pitchFamily="34" charset="0"/>
              </a:rPr>
              <a:t>1. Very large range: </a:t>
            </a:r>
          </a:p>
          <a:p>
            <a:pPr marL="0" indent="0">
              <a:buNone/>
            </a:pPr>
            <a:r>
              <a:rPr lang="en-US" sz="2400" dirty="0">
                <a:solidFill>
                  <a:schemeClr val="accent2">
                    <a:lumMod val="50000"/>
                  </a:schemeClr>
                </a:solidFill>
                <a:latin typeface="Arial" pitchFamily="34" charset="0"/>
                <a:cs typeface="Arial" pitchFamily="34" charset="0"/>
              </a:rPr>
              <a:t> </a:t>
            </a:r>
            <a:r>
              <a:rPr lang="en-US" sz="2400" dirty="0" smtClean="0">
                <a:solidFill>
                  <a:schemeClr val="accent2">
                    <a:lumMod val="50000"/>
                  </a:schemeClr>
                </a:solidFill>
                <a:latin typeface="Arial" pitchFamily="34" charset="0"/>
                <a:cs typeface="Arial" pitchFamily="34" charset="0"/>
              </a:rPr>
              <a:t>     </a:t>
            </a:r>
            <a:r>
              <a:rPr lang="en-US" sz="2400" dirty="0" smtClean="0">
                <a:solidFill>
                  <a:schemeClr val="accent2">
                    <a:lumMod val="50000"/>
                  </a:schemeClr>
                </a:solidFill>
                <a:latin typeface="Symbol" pitchFamily="18" charset="2"/>
                <a:cs typeface="Arial" pitchFamily="34" charset="0"/>
              </a:rPr>
              <a:t>-</a:t>
            </a:r>
            <a:r>
              <a:rPr lang="en-US" sz="2400" dirty="0" smtClean="0">
                <a:solidFill>
                  <a:schemeClr val="accent2">
                    <a:lumMod val="50000"/>
                  </a:schemeClr>
                </a:solidFill>
                <a:latin typeface="Arial" pitchFamily="34" charset="0"/>
                <a:cs typeface="Arial" pitchFamily="34" charset="0"/>
              </a:rPr>
              <a:t>1.79769313486232E308 to </a:t>
            </a:r>
            <a:r>
              <a:rPr lang="en-US" sz="2400" dirty="0" smtClean="0">
                <a:solidFill>
                  <a:schemeClr val="accent2">
                    <a:lumMod val="50000"/>
                  </a:schemeClr>
                </a:solidFill>
                <a:latin typeface="Symbol" pitchFamily="18" charset="2"/>
                <a:cs typeface="Arial" pitchFamily="34" charset="0"/>
              </a:rPr>
              <a:t>-</a:t>
            </a:r>
            <a:r>
              <a:rPr lang="en-US" sz="2400" dirty="0" smtClean="0">
                <a:solidFill>
                  <a:schemeClr val="accent2">
                    <a:lumMod val="50000"/>
                  </a:schemeClr>
                </a:solidFill>
                <a:latin typeface="Arial" pitchFamily="34" charset="0"/>
                <a:cs typeface="Arial" pitchFamily="34" charset="0"/>
              </a:rPr>
              <a:t>4.94065645841247E-324</a:t>
            </a:r>
          </a:p>
          <a:p>
            <a:pPr marL="0" indent="0">
              <a:buNone/>
            </a:pPr>
            <a:r>
              <a:rPr lang="en-US" sz="2400" dirty="0" smtClean="0">
                <a:solidFill>
                  <a:schemeClr val="accent2">
                    <a:lumMod val="50000"/>
                  </a:schemeClr>
                </a:solidFill>
                <a:latin typeface="Arial" pitchFamily="34" charset="0"/>
                <a:cs typeface="Arial" pitchFamily="34" charset="0"/>
              </a:rPr>
              <a:t>        4.94065645841247E-324 to 1.79769313486232E308</a:t>
            </a:r>
          </a:p>
          <a:p>
            <a:pPr marL="0" indent="0">
              <a:buNone/>
            </a:pPr>
            <a:r>
              <a:rPr lang="en-US" sz="2800" dirty="0" smtClean="0">
                <a:solidFill>
                  <a:schemeClr val="accent2">
                    <a:lumMod val="50000"/>
                  </a:schemeClr>
                </a:solidFill>
                <a:latin typeface="Arial" pitchFamily="34" charset="0"/>
                <a:cs typeface="Arial" pitchFamily="34" charset="0"/>
              </a:rPr>
              <a:t>2.  Ability to work with decimal numbers</a:t>
            </a:r>
          </a:p>
          <a:p>
            <a:pPr marL="0" indent="0">
              <a:buNone/>
            </a:pPr>
            <a:r>
              <a:rPr lang="en-US" sz="2800" dirty="0" smtClean="0">
                <a:solidFill>
                  <a:schemeClr val="accent2">
                    <a:lumMod val="50000"/>
                  </a:schemeClr>
                </a:solidFill>
                <a:latin typeface="Arial" pitchFamily="34" charset="0"/>
                <a:cs typeface="Arial" pitchFamily="34" charset="0"/>
              </a:rPr>
              <a:t>3.  What types of numbers can be represented </a:t>
            </a:r>
          </a:p>
          <a:p>
            <a:pPr marL="0" indent="0">
              <a:buNone/>
            </a:pPr>
            <a:r>
              <a:rPr lang="en-US" sz="2800" dirty="0">
                <a:solidFill>
                  <a:schemeClr val="accent2">
                    <a:lumMod val="50000"/>
                  </a:schemeClr>
                </a:solidFill>
                <a:latin typeface="Arial" pitchFamily="34" charset="0"/>
                <a:cs typeface="Arial" pitchFamily="34" charset="0"/>
              </a:rPr>
              <a:t> </a:t>
            </a:r>
            <a:r>
              <a:rPr lang="en-US" sz="2800" dirty="0" smtClean="0">
                <a:solidFill>
                  <a:schemeClr val="accent2">
                    <a:lumMod val="50000"/>
                  </a:schemeClr>
                </a:solidFill>
                <a:latin typeface="Arial" pitchFamily="34" charset="0"/>
                <a:cs typeface="Arial" pitchFamily="34" charset="0"/>
              </a:rPr>
              <a:t>    exactly as doubles?</a:t>
            </a:r>
          </a:p>
          <a:p>
            <a:pPr lvl="1">
              <a:buFont typeface="Wingdings" pitchFamily="2" charset="2"/>
              <a:buChar char="§"/>
            </a:pPr>
            <a:r>
              <a:rPr lang="en-US" dirty="0" smtClean="0">
                <a:solidFill>
                  <a:schemeClr val="accent2">
                    <a:lumMod val="50000"/>
                  </a:schemeClr>
                </a:solidFill>
                <a:latin typeface="Arial" pitchFamily="34" charset="0"/>
                <a:cs typeface="Arial" pitchFamily="34" charset="0"/>
              </a:rPr>
              <a:t>All  positive and negative integers within the range</a:t>
            </a:r>
          </a:p>
          <a:p>
            <a:pPr lvl="1">
              <a:buFont typeface="Wingdings" pitchFamily="2" charset="2"/>
              <a:buChar char="§"/>
            </a:pPr>
            <a:r>
              <a:rPr lang="en-US" dirty="0" smtClean="0">
                <a:solidFill>
                  <a:schemeClr val="accent2">
                    <a:lumMod val="50000"/>
                  </a:schemeClr>
                </a:solidFill>
                <a:latin typeface="Arial" pitchFamily="34" charset="0"/>
                <a:cs typeface="Arial" pitchFamily="34" charset="0"/>
              </a:rPr>
              <a:t>All numbers that are powers of 2 or combinations of powers of 2.</a:t>
            </a:r>
          </a:p>
          <a:p>
            <a:pPr>
              <a:buNone/>
            </a:pPr>
            <a:r>
              <a:rPr lang="en-US" sz="2800" dirty="0" smtClean="0">
                <a:solidFill>
                  <a:schemeClr val="accent2">
                    <a:lumMod val="50000"/>
                  </a:schemeClr>
                </a:solidFill>
                <a:latin typeface="Arial" pitchFamily="34" charset="0"/>
                <a:cs typeface="Arial" pitchFamily="34" charset="0"/>
              </a:rPr>
              <a:t>				</a:t>
            </a:r>
            <a:r>
              <a:rPr lang="en-US" sz="2800" dirty="0" smtClean="0">
                <a:solidFill>
                  <a:srgbClr val="00B050"/>
                </a:solidFill>
                <a:latin typeface="Arial" pitchFamily="34" charset="0"/>
                <a:cs typeface="Arial" pitchFamily="34" charset="0"/>
              </a:rPr>
              <a:t>Ex:  0.75 = ½ + ¼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pPr algn="ctr"/>
            <a:r>
              <a:rPr lang="en-US" b="1" dirty="0" smtClean="0">
                <a:solidFill>
                  <a:schemeClr val="accent3">
                    <a:lumMod val="50000"/>
                  </a:schemeClr>
                </a:solidFill>
              </a:rPr>
              <a:t>Why does it matter how data is stored on a computer?</a:t>
            </a:r>
            <a:endParaRPr lang="en-US" b="1" dirty="0">
              <a:solidFill>
                <a:schemeClr val="accent3">
                  <a:lumMod val="50000"/>
                </a:schemeClr>
              </a:solidFill>
            </a:endParaRPr>
          </a:p>
        </p:txBody>
      </p:sp>
      <p:sp>
        <p:nvSpPr>
          <p:cNvPr id="3" name="Content Placeholder 2"/>
          <p:cNvSpPr>
            <a:spLocks noGrp="1"/>
          </p:cNvSpPr>
          <p:nvPr>
            <p:ph idx="1"/>
          </p:nvPr>
        </p:nvSpPr>
        <p:spPr>
          <a:xfrm>
            <a:off x="457200" y="2514600"/>
            <a:ext cx="8229600" cy="4191000"/>
          </a:xfrm>
        </p:spPr>
        <p:txBody>
          <a:bodyPr>
            <a:normAutofit/>
          </a:bodyPr>
          <a:lstStyle/>
          <a:p>
            <a:pPr>
              <a:buNone/>
            </a:pPr>
            <a:r>
              <a:rPr lang="en-US" dirty="0" smtClean="0">
                <a:solidFill>
                  <a:schemeClr val="accent2">
                    <a:lumMod val="50000"/>
                  </a:schemeClr>
                </a:solidFill>
                <a:latin typeface="Arial" pitchFamily="34" charset="0"/>
                <a:cs typeface="Arial" pitchFamily="34" charset="0"/>
              </a:rPr>
              <a:t>What does MATLAB get?</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 4/3 = 1.3333</a:t>
            </a:r>
          </a:p>
          <a:p>
            <a:pPr>
              <a:buNone/>
            </a:pPr>
            <a:r>
              <a:rPr lang="en-US" dirty="0" smtClean="0">
                <a:solidFill>
                  <a:schemeClr val="accent2">
                    <a:lumMod val="50000"/>
                  </a:schemeClr>
                </a:solidFill>
                <a:latin typeface="Arial" pitchFamily="34" charset="0"/>
                <a:cs typeface="Arial" pitchFamily="34" charset="0"/>
              </a:rPr>
              <a:t>b = a – 1 = 0.3333</a:t>
            </a:r>
          </a:p>
          <a:p>
            <a:pPr>
              <a:buNone/>
            </a:pPr>
            <a:r>
              <a:rPr lang="en-US" dirty="0" smtClean="0">
                <a:solidFill>
                  <a:schemeClr val="accent2">
                    <a:lumMod val="50000"/>
                  </a:schemeClr>
                </a:solidFill>
                <a:latin typeface="Arial" pitchFamily="34" charset="0"/>
                <a:cs typeface="Arial" pitchFamily="34" charset="0"/>
              </a:rPr>
              <a:t>c = 3*b = 1.0000</a:t>
            </a:r>
          </a:p>
          <a:p>
            <a:pPr>
              <a:buNone/>
            </a:pPr>
            <a:r>
              <a:rPr lang="en-US" dirty="0" smtClean="0">
                <a:solidFill>
                  <a:schemeClr val="accent2">
                    <a:lumMod val="50000"/>
                  </a:schemeClr>
                </a:solidFill>
                <a:latin typeface="Arial" pitchFamily="34" charset="0"/>
                <a:cs typeface="Arial" pitchFamily="34" charset="0"/>
              </a:rPr>
              <a:t>e = 1 – c = 2.2204e-016</a:t>
            </a:r>
          </a:p>
          <a:p>
            <a:pPr>
              <a:buNone/>
            </a:pPr>
            <a:endParaRPr lang="en-US" dirty="0" smtClean="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pPr algn="ctr"/>
            <a:r>
              <a:rPr lang="en-US" b="1" dirty="0" smtClean="0">
                <a:solidFill>
                  <a:schemeClr val="accent3">
                    <a:lumMod val="50000"/>
                  </a:schemeClr>
                </a:solidFill>
              </a:rPr>
              <a:t>Additional Comments on </a:t>
            </a:r>
            <a:br>
              <a:rPr lang="en-US" b="1" dirty="0" smtClean="0">
                <a:solidFill>
                  <a:schemeClr val="accent3">
                    <a:lumMod val="50000"/>
                  </a:schemeClr>
                </a:solidFill>
              </a:rPr>
            </a:br>
            <a:r>
              <a:rPr lang="en-US" b="1" dirty="0" smtClean="0">
                <a:solidFill>
                  <a:schemeClr val="accent3">
                    <a:lumMod val="50000"/>
                  </a:schemeClr>
                </a:solidFill>
              </a:rPr>
              <a:t>Floating Point Numbers</a:t>
            </a:r>
            <a:endParaRPr lang="en-US" b="1" dirty="0">
              <a:solidFill>
                <a:schemeClr val="accent3">
                  <a:lumMod val="50000"/>
                </a:schemeClr>
              </a:solidFill>
            </a:endParaRPr>
          </a:p>
        </p:txBody>
      </p:sp>
      <p:sp>
        <p:nvSpPr>
          <p:cNvPr id="3" name="Content Placeholder 2"/>
          <p:cNvSpPr>
            <a:spLocks noGrp="1"/>
          </p:cNvSpPr>
          <p:nvPr>
            <p:ph idx="1"/>
          </p:nvPr>
        </p:nvSpPr>
        <p:spPr>
          <a:xfrm>
            <a:off x="457200" y="2209800"/>
            <a:ext cx="8229600" cy="4495800"/>
          </a:xfrm>
        </p:spPr>
        <p:txBody>
          <a:bodyPr>
            <a:normAutofit/>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Not all numbers can be represented exactly even using 64 bit floating point.  We saw this in the very first example!  If we do many, many calculations with numbers which are just a tiny bit off, that error can grow very, very large depending on the type of computations being performed.</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64 bit doubles have a huge, but still limited range.  What happens if we exceed it?  Try the following:</a:t>
            </a:r>
          </a:p>
          <a:p>
            <a:pPr marL="0" indent="0">
              <a:buNone/>
            </a:pPr>
            <a:r>
              <a:rPr lang="en-US" dirty="0" smtClean="0">
                <a:solidFill>
                  <a:schemeClr val="accent1">
                    <a:lumMod val="50000"/>
                  </a:schemeClr>
                </a:solidFill>
                <a:latin typeface="Arial" pitchFamily="34" charset="0"/>
                <a:cs typeface="Arial" pitchFamily="34" charset="0"/>
              </a:rPr>
              <a:t>     		&gt;&gt;  a = 373^1500</a:t>
            </a:r>
          </a:p>
          <a:p>
            <a:pPr marL="0" indent="0">
              <a:buNone/>
            </a:pPr>
            <a:r>
              <a:rPr lang="en-US" dirty="0">
                <a:solidFill>
                  <a:schemeClr val="accent1">
                    <a:lumMod val="50000"/>
                  </a:schemeClr>
                </a:solidFill>
                <a:latin typeface="Arial" pitchFamily="34" charset="0"/>
                <a:cs typeface="Arial" pitchFamily="34" charset="0"/>
              </a:rPr>
              <a:t>	</a:t>
            </a:r>
            <a:r>
              <a:rPr lang="en-US" dirty="0" smtClean="0">
                <a:solidFill>
                  <a:schemeClr val="accent1">
                    <a:lumMod val="50000"/>
                  </a:schemeClr>
                </a:solidFill>
                <a:latin typeface="Arial" pitchFamily="34" charset="0"/>
                <a:cs typeface="Arial" pitchFamily="34" charset="0"/>
              </a:rPr>
              <a:t>	&gt;&gt;  b = factorial(172)</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89679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Data Types</a:t>
            </a:r>
            <a:endParaRPr lang="en-US" b="1" dirty="0">
              <a:solidFill>
                <a:schemeClr val="accent3">
                  <a:lumMod val="50000"/>
                </a:schemeClr>
              </a:solidFill>
            </a:endParaRPr>
          </a:p>
        </p:txBody>
      </p:sp>
      <p:sp>
        <p:nvSpPr>
          <p:cNvPr id="3" name="Content Placeholder 2"/>
          <p:cNvSpPr>
            <a:spLocks noGrp="1"/>
          </p:cNvSpPr>
          <p:nvPr>
            <p:ph idx="1"/>
          </p:nvPr>
        </p:nvSpPr>
        <p:spPr>
          <a:xfrm>
            <a:off x="457200" y="1752600"/>
            <a:ext cx="8229600" cy="4343400"/>
          </a:xfrm>
        </p:spPr>
        <p:txBody>
          <a:bodyPr>
            <a:normAutofit/>
          </a:bodyPr>
          <a:lstStyle/>
          <a:p>
            <a:pPr>
              <a:buFont typeface="Wingdings" pitchFamily="2" charset="2"/>
              <a:buChar char="§"/>
            </a:pPr>
            <a:r>
              <a:rPr lang="en-US" dirty="0" smtClean="0">
                <a:solidFill>
                  <a:schemeClr val="accent2">
                    <a:lumMod val="50000"/>
                  </a:schemeClr>
                </a:solidFill>
              </a:rPr>
              <a:t>Choice of data type affects memory storage requirements, precision (accuracy) of computations, and dynamic range.</a:t>
            </a:r>
          </a:p>
          <a:p>
            <a:pPr>
              <a:buFont typeface="Wingdings" pitchFamily="2" charset="2"/>
              <a:buChar char="§"/>
            </a:pPr>
            <a:r>
              <a:rPr lang="en-US" dirty="0" smtClean="0">
                <a:solidFill>
                  <a:schemeClr val="accent2">
                    <a:lumMod val="50000"/>
                  </a:schemeClr>
                </a:solidFill>
              </a:rPr>
              <a:t>One example of a practical application where unsigned integers are the preferred data type is Digital Imaging (jpeg, giff, bitmap files).</a:t>
            </a:r>
          </a:p>
          <a:p>
            <a:pPr>
              <a:buFont typeface="Wingdings" pitchFamily="2" charset="2"/>
              <a:buChar char="§"/>
            </a:pPr>
            <a:r>
              <a:rPr lang="en-US" dirty="0" smtClean="0">
                <a:solidFill>
                  <a:schemeClr val="accent2">
                    <a:lumMod val="50000"/>
                  </a:schemeClr>
                </a:solidFill>
              </a:rPr>
              <a:t> MATLAB® defaults to the data type double which will be used most often in this course.</a:t>
            </a:r>
          </a:p>
          <a:p>
            <a:pPr>
              <a:buFont typeface="Wingdings" pitchFamily="2" charset="2"/>
              <a:buChar char="§"/>
            </a:pPr>
            <a:r>
              <a:rPr lang="en-US" dirty="0" smtClean="0">
                <a:solidFill>
                  <a:schemeClr val="accent2">
                    <a:lumMod val="50000"/>
                  </a:schemeClr>
                </a:solidFill>
              </a:rPr>
              <a:t>A string is an example of a non-numeric data type and is simply a list of characters.</a:t>
            </a: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Hexadecimal Systems</a:t>
            </a:r>
            <a:endParaRPr lang="en-US" b="1" dirty="0">
              <a:solidFill>
                <a:schemeClr val="accent3">
                  <a:lumMod val="50000"/>
                </a:schemeClr>
              </a:solidFill>
            </a:endParaRPr>
          </a:p>
        </p:txBody>
      </p:sp>
      <p:sp>
        <p:nvSpPr>
          <p:cNvPr id="3" name="Content Placeholder 2"/>
          <p:cNvSpPr>
            <a:spLocks noGrp="1"/>
          </p:cNvSpPr>
          <p:nvPr>
            <p:ph idx="1"/>
          </p:nvPr>
        </p:nvSpPr>
        <p:spPr/>
        <p:txBody>
          <a:bodyPr>
            <a:normAutofit fontScale="92500" lnSpcReduction="10000"/>
          </a:bodyPr>
          <a:lstStyle/>
          <a:p>
            <a:pPr>
              <a:buNone/>
            </a:pPr>
            <a:r>
              <a:rPr lang="en-US" dirty="0" smtClean="0">
                <a:solidFill>
                  <a:schemeClr val="accent1">
                    <a:lumMod val="50000"/>
                  </a:schemeClr>
                </a:solidFill>
                <a:latin typeface="Arial" pitchFamily="34" charset="0"/>
                <a:cs typeface="Arial" pitchFamily="34" charset="0"/>
              </a:rPr>
              <a:t>   A hexadecimal system is a base 16 system (0-9, A, B, C, D, E, F) which is a useful shorthand system for binary (strings of 1s and 0s can get long and difficult to read or write).</a:t>
            </a: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			A = 10</a:t>
            </a:r>
          </a:p>
          <a:p>
            <a:pPr>
              <a:buNone/>
            </a:pPr>
            <a:r>
              <a:rPr lang="en-US" dirty="0" smtClean="0">
                <a:solidFill>
                  <a:schemeClr val="accent1">
                    <a:lumMod val="50000"/>
                  </a:schemeClr>
                </a:solidFill>
                <a:latin typeface="Arial" pitchFamily="34" charset="0"/>
                <a:cs typeface="Arial" pitchFamily="34" charset="0"/>
              </a:rPr>
              <a:t>			B = 11</a:t>
            </a:r>
          </a:p>
          <a:p>
            <a:pPr>
              <a:buNone/>
            </a:pPr>
            <a:r>
              <a:rPr lang="en-US" dirty="0" smtClean="0">
                <a:solidFill>
                  <a:schemeClr val="accent1">
                    <a:lumMod val="50000"/>
                  </a:schemeClr>
                </a:solidFill>
                <a:latin typeface="Arial" pitchFamily="34" charset="0"/>
                <a:cs typeface="Arial" pitchFamily="34" charset="0"/>
              </a:rPr>
              <a:t>			C = 12</a:t>
            </a:r>
          </a:p>
          <a:p>
            <a:pPr>
              <a:buNone/>
            </a:pPr>
            <a:r>
              <a:rPr lang="en-US" dirty="0" smtClean="0">
                <a:solidFill>
                  <a:schemeClr val="accent1">
                    <a:lumMod val="50000"/>
                  </a:schemeClr>
                </a:solidFill>
                <a:latin typeface="Arial" pitchFamily="34" charset="0"/>
                <a:cs typeface="Arial" pitchFamily="34" charset="0"/>
              </a:rPr>
              <a:t>			D = 13</a:t>
            </a:r>
          </a:p>
          <a:p>
            <a:pPr>
              <a:buNone/>
            </a:pPr>
            <a:r>
              <a:rPr lang="en-US" dirty="0" smtClean="0">
                <a:solidFill>
                  <a:schemeClr val="accent1">
                    <a:lumMod val="50000"/>
                  </a:schemeClr>
                </a:solidFill>
                <a:latin typeface="Arial" pitchFamily="34" charset="0"/>
                <a:cs typeface="Arial" pitchFamily="34" charset="0"/>
              </a:rPr>
              <a:t>			E = 14</a:t>
            </a:r>
          </a:p>
          <a:p>
            <a:pPr>
              <a:buNone/>
            </a:pPr>
            <a:r>
              <a:rPr lang="en-US" dirty="0" smtClean="0">
                <a:solidFill>
                  <a:schemeClr val="accent1">
                    <a:lumMod val="50000"/>
                  </a:schemeClr>
                </a:solidFill>
                <a:latin typeface="Arial" pitchFamily="34" charset="0"/>
                <a:cs typeface="Arial" pitchFamily="34" charset="0"/>
              </a:rPr>
              <a:t>			F = 15</a:t>
            </a:r>
            <a:endParaRPr lang="en-US" dirty="0">
              <a:solidFill>
                <a:schemeClr val="accent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b="1" dirty="0" smtClean="0">
                <a:solidFill>
                  <a:schemeClr val="accent3">
                    <a:lumMod val="50000"/>
                  </a:schemeClr>
                </a:solidFill>
              </a:rPr>
              <a:t>Converting between </a:t>
            </a:r>
            <a:br>
              <a:rPr lang="en-US" b="1" dirty="0" smtClean="0">
                <a:solidFill>
                  <a:schemeClr val="accent3">
                    <a:lumMod val="50000"/>
                  </a:schemeClr>
                </a:solidFill>
              </a:rPr>
            </a:br>
            <a:r>
              <a:rPr lang="en-US" b="1" dirty="0" smtClean="0">
                <a:solidFill>
                  <a:schemeClr val="accent3">
                    <a:lumMod val="50000"/>
                  </a:schemeClr>
                </a:solidFill>
              </a:rPr>
              <a:t>Binary and Hex</a:t>
            </a:r>
            <a:endParaRPr lang="en-US" b="1" dirty="0">
              <a:solidFill>
                <a:schemeClr val="accent3">
                  <a:lumMod val="50000"/>
                </a:schemeClr>
              </a:solidFill>
            </a:endParaRPr>
          </a:p>
        </p:txBody>
      </p:sp>
      <p:sp>
        <p:nvSpPr>
          <p:cNvPr id="3" name="Content Placeholder 2"/>
          <p:cNvSpPr>
            <a:spLocks noGrp="1"/>
          </p:cNvSpPr>
          <p:nvPr>
            <p:ph idx="1"/>
          </p:nvPr>
        </p:nvSpPr>
        <p:spPr>
          <a:xfrm>
            <a:off x="228600" y="2209800"/>
            <a:ext cx="8763000" cy="4389120"/>
          </a:xfrm>
        </p:spPr>
        <p:txBody>
          <a:bodyPr>
            <a:normAutofit/>
          </a:bodyPr>
          <a:lstStyle/>
          <a:p>
            <a:pPr>
              <a:buNone/>
            </a:pPr>
            <a:r>
              <a:rPr lang="en-US" sz="2400" b="1" dirty="0" smtClean="0">
                <a:solidFill>
                  <a:schemeClr val="accent1">
                    <a:lumMod val="50000"/>
                  </a:schemeClr>
                </a:solidFill>
                <a:latin typeface="Arial" pitchFamily="34" charset="0"/>
                <a:cs typeface="Arial" pitchFamily="34" charset="0"/>
              </a:rPr>
              <a:t>Binary to Hex:  </a:t>
            </a:r>
            <a:r>
              <a:rPr lang="en-US" sz="2400" dirty="0" smtClean="0">
                <a:solidFill>
                  <a:schemeClr val="accent1">
                    <a:lumMod val="50000"/>
                  </a:schemeClr>
                </a:solidFill>
                <a:latin typeface="Arial" pitchFamily="34" charset="0"/>
                <a:cs typeface="Arial" pitchFamily="34" charset="0"/>
              </a:rPr>
              <a:t>Put bits in groups of 4 starting from right (LSB)</a:t>
            </a:r>
          </a:p>
          <a:p>
            <a:pPr>
              <a:buNone/>
            </a:pPr>
            <a:r>
              <a:rPr lang="en-US" sz="2400" dirty="0" smtClean="0">
                <a:solidFill>
                  <a:schemeClr val="accent1">
                    <a:lumMod val="50000"/>
                  </a:schemeClr>
                </a:solidFill>
                <a:latin typeface="Arial" pitchFamily="34" charset="0"/>
                <a:cs typeface="Arial" pitchFamily="34" charset="0"/>
              </a:rPr>
              <a:t>                         then change each group to Hex value</a:t>
            </a:r>
          </a:p>
          <a:p>
            <a:pPr>
              <a:buNone/>
            </a:pPr>
            <a:endParaRPr lang="en-US" sz="2400" dirty="0" smtClean="0">
              <a:solidFill>
                <a:schemeClr val="accent1">
                  <a:lumMod val="50000"/>
                </a:schemeClr>
              </a:solidFill>
              <a:latin typeface="Arial" pitchFamily="34" charset="0"/>
              <a:cs typeface="Arial" pitchFamily="34" charset="0"/>
            </a:endParaRPr>
          </a:p>
          <a:p>
            <a:pPr>
              <a:buNone/>
            </a:pPr>
            <a:r>
              <a:rPr lang="en-US" sz="2400" dirty="0" smtClean="0">
                <a:solidFill>
                  <a:schemeClr val="accent1">
                    <a:lumMod val="50000"/>
                  </a:schemeClr>
                </a:solidFill>
                <a:latin typeface="Arial" pitchFamily="34" charset="0"/>
                <a:cs typeface="Arial" pitchFamily="34" charset="0"/>
              </a:rPr>
              <a:t>Example:  1100000110011111</a:t>
            </a:r>
          </a:p>
          <a:p>
            <a:pPr>
              <a:buNone/>
            </a:pPr>
            <a:endParaRPr lang="en-US" sz="2400" dirty="0" smtClean="0">
              <a:solidFill>
                <a:schemeClr val="accent1">
                  <a:lumMod val="50000"/>
                </a:schemeClr>
              </a:solidFill>
              <a:latin typeface="Arial" pitchFamily="34" charset="0"/>
              <a:cs typeface="Arial" pitchFamily="34" charset="0"/>
            </a:endParaRPr>
          </a:p>
          <a:p>
            <a:pPr>
              <a:buNone/>
            </a:pPr>
            <a:r>
              <a:rPr lang="en-US" sz="2400" dirty="0" smtClean="0">
                <a:solidFill>
                  <a:schemeClr val="accent1">
                    <a:lumMod val="50000"/>
                  </a:schemeClr>
                </a:solidFill>
                <a:latin typeface="Arial" pitchFamily="34" charset="0"/>
                <a:cs typeface="Arial" pitchFamily="34" charset="0"/>
              </a:rPr>
              <a:t>		1100       0001      1001       1111</a:t>
            </a:r>
          </a:p>
          <a:p>
            <a:pPr>
              <a:buNone/>
            </a:pPr>
            <a:r>
              <a:rPr lang="en-US" sz="2400" dirty="0" smtClean="0">
                <a:solidFill>
                  <a:schemeClr val="accent1">
                    <a:lumMod val="50000"/>
                  </a:schemeClr>
                </a:solidFill>
                <a:latin typeface="Arial" pitchFamily="34" charset="0"/>
                <a:cs typeface="Arial" pitchFamily="34" charset="0"/>
              </a:rPr>
              <a:t>         12 = C         1            9        15 = F</a:t>
            </a:r>
          </a:p>
          <a:p>
            <a:pPr>
              <a:buNone/>
            </a:pPr>
            <a:endParaRPr lang="en-US" sz="2400" dirty="0" smtClean="0">
              <a:solidFill>
                <a:schemeClr val="accent1">
                  <a:lumMod val="50000"/>
                </a:schemeClr>
              </a:solidFill>
              <a:latin typeface="Arial" pitchFamily="34" charset="0"/>
              <a:cs typeface="Arial" pitchFamily="34" charset="0"/>
            </a:endParaRPr>
          </a:p>
          <a:p>
            <a:pPr>
              <a:buNone/>
            </a:pPr>
            <a:r>
              <a:rPr lang="en-US" sz="2400" dirty="0" smtClean="0">
                <a:solidFill>
                  <a:srgbClr val="00B050"/>
                </a:solidFill>
                <a:latin typeface="Arial" pitchFamily="34" charset="0"/>
                <a:cs typeface="Arial" pitchFamily="34" charset="0"/>
              </a:rPr>
              <a:t>Answer:   C19F</a:t>
            </a:r>
            <a:endParaRPr lang="en-US" sz="2400" dirty="0">
              <a:solidFill>
                <a:srgbClr val="00B05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b="1" dirty="0" smtClean="0">
                <a:solidFill>
                  <a:schemeClr val="accent3">
                    <a:lumMod val="50000"/>
                  </a:schemeClr>
                </a:solidFill>
              </a:rPr>
              <a:t>Converting between </a:t>
            </a:r>
            <a:br>
              <a:rPr lang="en-US" b="1" dirty="0" smtClean="0">
                <a:solidFill>
                  <a:schemeClr val="accent3">
                    <a:lumMod val="50000"/>
                  </a:schemeClr>
                </a:solidFill>
              </a:rPr>
            </a:br>
            <a:r>
              <a:rPr lang="en-US" b="1" dirty="0" smtClean="0">
                <a:solidFill>
                  <a:schemeClr val="accent3">
                    <a:lumMod val="50000"/>
                  </a:schemeClr>
                </a:solidFill>
              </a:rPr>
              <a:t>Binary and Hex</a:t>
            </a:r>
            <a:endParaRPr lang="en-US" b="1" dirty="0">
              <a:solidFill>
                <a:schemeClr val="accent3">
                  <a:lumMod val="50000"/>
                </a:schemeClr>
              </a:solidFill>
            </a:endParaRPr>
          </a:p>
        </p:txBody>
      </p:sp>
      <p:sp>
        <p:nvSpPr>
          <p:cNvPr id="3" name="Content Placeholder 2"/>
          <p:cNvSpPr>
            <a:spLocks noGrp="1"/>
          </p:cNvSpPr>
          <p:nvPr>
            <p:ph idx="1"/>
          </p:nvPr>
        </p:nvSpPr>
        <p:spPr>
          <a:xfrm>
            <a:off x="228600" y="2209800"/>
            <a:ext cx="8763000" cy="4389120"/>
          </a:xfrm>
        </p:spPr>
        <p:txBody>
          <a:bodyPr>
            <a:normAutofit/>
          </a:bodyPr>
          <a:lstStyle/>
          <a:p>
            <a:pPr>
              <a:buNone/>
            </a:pPr>
            <a:r>
              <a:rPr lang="en-US" sz="2400" b="1" dirty="0" smtClean="0">
                <a:solidFill>
                  <a:schemeClr val="accent1">
                    <a:lumMod val="50000"/>
                  </a:schemeClr>
                </a:solidFill>
                <a:latin typeface="Arial" pitchFamily="34" charset="0"/>
                <a:cs typeface="Arial" pitchFamily="34" charset="0"/>
              </a:rPr>
              <a:t>Hex to Binary:  </a:t>
            </a:r>
            <a:r>
              <a:rPr lang="en-US" sz="2400" dirty="0" smtClean="0">
                <a:solidFill>
                  <a:schemeClr val="accent1">
                    <a:lumMod val="50000"/>
                  </a:schemeClr>
                </a:solidFill>
                <a:latin typeface="Arial" pitchFamily="34" charset="0"/>
                <a:cs typeface="Arial" pitchFamily="34" charset="0"/>
              </a:rPr>
              <a:t>Replace each Hex digit with a 4 bit binary code</a:t>
            </a:r>
          </a:p>
          <a:p>
            <a:pPr>
              <a:buNone/>
            </a:pPr>
            <a:endParaRPr lang="en-US" sz="2400" dirty="0" smtClean="0">
              <a:solidFill>
                <a:schemeClr val="accent1">
                  <a:lumMod val="50000"/>
                </a:schemeClr>
              </a:solidFill>
              <a:latin typeface="Arial" pitchFamily="34" charset="0"/>
              <a:cs typeface="Arial" pitchFamily="34" charset="0"/>
            </a:endParaRPr>
          </a:p>
          <a:p>
            <a:pPr>
              <a:buNone/>
            </a:pPr>
            <a:r>
              <a:rPr lang="en-US" sz="2400" dirty="0" smtClean="0">
                <a:solidFill>
                  <a:schemeClr val="accent1">
                    <a:lumMod val="50000"/>
                  </a:schemeClr>
                </a:solidFill>
                <a:latin typeface="Arial" pitchFamily="34" charset="0"/>
                <a:cs typeface="Arial" pitchFamily="34" charset="0"/>
              </a:rPr>
              <a:t>Example:  D15A</a:t>
            </a:r>
          </a:p>
          <a:p>
            <a:pPr>
              <a:buNone/>
            </a:pPr>
            <a:endParaRPr lang="en-US" sz="2400" dirty="0" smtClean="0">
              <a:solidFill>
                <a:schemeClr val="accent1">
                  <a:lumMod val="50000"/>
                </a:schemeClr>
              </a:solidFill>
              <a:latin typeface="Arial" pitchFamily="34" charset="0"/>
              <a:cs typeface="Arial" pitchFamily="34" charset="0"/>
            </a:endParaRPr>
          </a:p>
          <a:p>
            <a:pPr>
              <a:buNone/>
            </a:pPr>
            <a:r>
              <a:rPr lang="en-US" sz="2400" dirty="0" smtClean="0">
                <a:solidFill>
                  <a:schemeClr val="accent1">
                    <a:lumMod val="50000"/>
                  </a:schemeClr>
                </a:solidFill>
                <a:latin typeface="Arial" pitchFamily="34" charset="0"/>
                <a:cs typeface="Arial" pitchFamily="34" charset="0"/>
              </a:rPr>
              <a:t>		D=13      1         5          A=10</a:t>
            </a:r>
          </a:p>
          <a:p>
            <a:pPr>
              <a:buNone/>
            </a:pPr>
            <a:r>
              <a:rPr lang="en-US" sz="2400" dirty="0" smtClean="0">
                <a:solidFill>
                  <a:schemeClr val="accent1">
                    <a:lumMod val="50000"/>
                  </a:schemeClr>
                </a:solidFill>
                <a:latin typeface="Arial" pitchFamily="34" charset="0"/>
                <a:cs typeface="Arial" pitchFamily="34" charset="0"/>
              </a:rPr>
              <a:t>           1101     0001   0101     1010</a:t>
            </a:r>
          </a:p>
          <a:p>
            <a:pPr>
              <a:buNone/>
            </a:pPr>
            <a:endParaRPr lang="en-US" sz="2400" dirty="0" smtClean="0">
              <a:solidFill>
                <a:schemeClr val="accent1">
                  <a:lumMod val="50000"/>
                </a:schemeClr>
              </a:solidFill>
              <a:latin typeface="Arial" pitchFamily="34" charset="0"/>
              <a:cs typeface="Arial" pitchFamily="34" charset="0"/>
            </a:endParaRPr>
          </a:p>
          <a:p>
            <a:pPr>
              <a:buNone/>
            </a:pPr>
            <a:r>
              <a:rPr lang="en-US" sz="2400" dirty="0" smtClean="0">
                <a:solidFill>
                  <a:srgbClr val="00B050"/>
                </a:solidFill>
                <a:latin typeface="Arial" pitchFamily="34" charset="0"/>
                <a:cs typeface="Arial" pitchFamily="34" charset="0"/>
              </a:rPr>
              <a:t>Answer:   1101000101011010</a:t>
            </a:r>
            <a:endParaRPr lang="en-US" sz="2400" dirty="0">
              <a:solidFill>
                <a:srgbClr val="00B05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pPr algn="ctr"/>
            <a:r>
              <a:rPr lang="en-US" b="1" dirty="0" smtClean="0">
                <a:solidFill>
                  <a:schemeClr val="accent3">
                    <a:lumMod val="50000"/>
                  </a:schemeClr>
                </a:solidFill>
              </a:rPr>
              <a:t>ASCII Code</a:t>
            </a:r>
            <a:endParaRPr lang="en-US" b="1" dirty="0">
              <a:solidFill>
                <a:schemeClr val="accent3">
                  <a:lumMod val="50000"/>
                </a:schemeClr>
              </a:solidFill>
            </a:endParaRPr>
          </a:p>
        </p:txBody>
      </p:sp>
      <p:sp>
        <p:nvSpPr>
          <p:cNvPr id="3" name="Content Placeholder 2"/>
          <p:cNvSpPr>
            <a:spLocks noGrp="1"/>
          </p:cNvSpPr>
          <p:nvPr>
            <p:ph idx="1"/>
          </p:nvPr>
        </p:nvSpPr>
        <p:spPr>
          <a:xfrm>
            <a:off x="533400" y="1752600"/>
            <a:ext cx="8229600" cy="4572000"/>
          </a:xfrm>
        </p:spPr>
        <p:txBody>
          <a:bodyPr/>
          <a:lstStyle/>
          <a:p>
            <a:pPr>
              <a:buNone/>
            </a:pPr>
            <a:r>
              <a:rPr lang="en-US" dirty="0" smtClean="0">
                <a:solidFill>
                  <a:schemeClr val="accent2">
                    <a:lumMod val="50000"/>
                  </a:schemeClr>
                </a:solidFill>
                <a:latin typeface="Arial" pitchFamily="34" charset="0"/>
                <a:cs typeface="Arial" pitchFamily="34" charset="0"/>
              </a:rPr>
              <a:t>When you press a key on your computer keyboard, the key that you press is translated to a binary code.</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 1000001     (Decimal = 65; Hex 41)</a:t>
            </a:r>
          </a:p>
          <a:p>
            <a:pPr>
              <a:buNone/>
            </a:pPr>
            <a:r>
              <a:rPr lang="en-US" dirty="0" smtClean="0">
                <a:solidFill>
                  <a:schemeClr val="accent2">
                    <a:lumMod val="50000"/>
                  </a:schemeClr>
                </a:solidFill>
                <a:latin typeface="Arial" pitchFamily="34" charset="0"/>
                <a:cs typeface="Arial" pitchFamily="34" charset="0"/>
              </a:rPr>
              <a:t>a = 1100001      (Decimal = 97; Hex 61)</a:t>
            </a:r>
          </a:p>
          <a:p>
            <a:pPr>
              <a:buNone/>
            </a:pPr>
            <a:r>
              <a:rPr lang="en-US" dirty="0" smtClean="0">
                <a:solidFill>
                  <a:schemeClr val="accent2">
                    <a:lumMod val="50000"/>
                  </a:schemeClr>
                </a:solidFill>
                <a:latin typeface="Arial" pitchFamily="34" charset="0"/>
                <a:cs typeface="Arial" pitchFamily="34" charset="0"/>
              </a:rPr>
              <a:t>0 = 0110000      (Decimal = 48; Hex 30)</a:t>
            </a:r>
            <a:endParaRPr lang="en-US"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Kathy\Desktop\ascii-table1.gif"/>
          <p:cNvPicPr>
            <a:picLocks noChangeAspect="1" noChangeArrowheads="1"/>
          </p:cNvPicPr>
          <p:nvPr/>
        </p:nvPicPr>
        <p:blipFill>
          <a:blip r:embed="rId3" cstate="print"/>
          <a:srcRect/>
          <a:stretch>
            <a:fillRect/>
          </a:stretch>
        </p:blipFill>
        <p:spPr bwMode="auto">
          <a:xfrm>
            <a:off x="1981200" y="1524000"/>
            <a:ext cx="4800600" cy="5143500"/>
          </a:xfrm>
          <a:prstGeom prst="rect">
            <a:avLst/>
          </a:prstGeom>
          <a:noFill/>
        </p:spPr>
      </p:pic>
      <p:sp>
        <p:nvSpPr>
          <p:cNvPr id="5" name="Title 1"/>
          <p:cNvSpPr>
            <a:spLocks noGrp="1"/>
          </p:cNvSpPr>
          <p:nvPr>
            <p:ph type="title"/>
          </p:nvPr>
        </p:nvSpPr>
        <p:spPr>
          <a:xfrm>
            <a:off x="533400" y="304800"/>
            <a:ext cx="8229600" cy="1143000"/>
          </a:xfrm>
        </p:spPr>
        <p:txBody>
          <a:bodyPr/>
          <a:lstStyle/>
          <a:p>
            <a:pPr algn="ctr"/>
            <a:r>
              <a:rPr lang="en-US" b="1" dirty="0" smtClean="0">
                <a:solidFill>
                  <a:schemeClr val="accent3">
                    <a:lumMod val="50000"/>
                  </a:schemeClr>
                </a:solidFill>
              </a:rPr>
              <a:t>ASCII Code</a:t>
            </a:r>
            <a:endParaRPr lang="en-US"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ASCII Code</a:t>
            </a:r>
            <a:endParaRPr lang="en-US" b="1" dirty="0">
              <a:solidFill>
                <a:schemeClr val="accent3">
                  <a:lumMod val="50000"/>
                </a:schemeClr>
              </a:solidFill>
            </a:endParaRPr>
          </a:p>
        </p:txBody>
      </p:sp>
      <p:sp>
        <p:nvSpPr>
          <p:cNvPr id="3" name="Content Placeholder 2"/>
          <p:cNvSpPr>
            <a:spLocks noGrp="1"/>
          </p:cNvSpPr>
          <p:nvPr>
            <p:ph idx="1"/>
          </p:nvPr>
        </p:nvSpPr>
        <p:spPr>
          <a:xfrm>
            <a:off x="457200" y="1905000"/>
            <a:ext cx="8229600" cy="4419600"/>
          </a:xfrm>
        </p:spPr>
        <p:txBody>
          <a:bodyPr>
            <a:normAutofit lnSpcReduction="10000"/>
          </a:bodyPr>
          <a:lstStyle/>
          <a:p>
            <a:pPr>
              <a:buNone/>
            </a:pPr>
            <a:r>
              <a:rPr lang="en-US" dirty="0" smtClean="0">
                <a:solidFill>
                  <a:schemeClr val="accent1">
                    <a:lumMod val="50000"/>
                  </a:schemeClr>
                </a:solidFill>
                <a:latin typeface="Arial" pitchFamily="34" charset="0"/>
                <a:cs typeface="Arial" pitchFamily="34" charset="0"/>
              </a:rPr>
              <a:t>Example:  If you were typing a word document, the  </a:t>
            </a:r>
          </a:p>
          <a:p>
            <a:pPr>
              <a:buNone/>
            </a:pPr>
            <a:r>
              <a:rPr lang="en-US" dirty="0">
                <a:solidFill>
                  <a:schemeClr val="accent1">
                    <a:lumMod val="50000"/>
                  </a:schemeClr>
                </a:solidFill>
                <a:latin typeface="Arial" pitchFamily="34" charset="0"/>
                <a:cs typeface="Arial" pitchFamily="34" charset="0"/>
              </a:rPr>
              <a:t> </a:t>
            </a:r>
            <a:r>
              <a:rPr lang="en-US" dirty="0" smtClean="0">
                <a:solidFill>
                  <a:schemeClr val="accent1">
                    <a:lumMod val="50000"/>
                  </a:schemeClr>
                </a:solidFill>
                <a:latin typeface="Arial" pitchFamily="34" charset="0"/>
                <a:cs typeface="Arial" pitchFamily="34" charset="0"/>
              </a:rPr>
              <a:t>                word:</a:t>
            </a: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             		</a:t>
            </a:r>
            <a:r>
              <a:rPr lang="en-US" b="1" i="1" dirty="0" smtClean="0">
                <a:solidFill>
                  <a:schemeClr val="accent1">
                    <a:lumMod val="50000"/>
                  </a:schemeClr>
                </a:solidFill>
                <a:latin typeface="Arial" pitchFamily="34" charset="0"/>
                <a:cs typeface="Arial" pitchFamily="34" charset="0"/>
              </a:rPr>
              <a:t>Hello</a:t>
            </a:r>
          </a:p>
          <a:p>
            <a:pPr>
              <a:buNone/>
            </a:pPr>
            <a:endParaRPr lang="en-US" dirty="0" smtClean="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In Dec would translate to:  72  101  108  108  111   </a:t>
            </a:r>
          </a:p>
          <a:p>
            <a:pPr>
              <a:buNone/>
            </a:pPr>
            <a:r>
              <a:rPr lang="en-US" dirty="0" smtClean="0">
                <a:solidFill>
                  <a:schemeClr val="accent1">
                    <a:lumMod val="50000"/>
                  </a:schemeClr>
                </a:solidFill>
                <a:latin typeface="Arial" pitchFamily="34" charset="0"/>
                <a:cs typeface="Arial" pitchFamily="34" charset="0"/>
              </a:rPr>
              <a:t>In Hex would translate to:  48  65  6C </a:t>
            </a:r>
            <a:r>
              <a:rPr lang="en-US" dirty="0">
                <a:solidFill>
                  <a:schemeClr val="accent1">
                    <a:lumMod val="50000"/>
                  </a:schemeClr>
                </a:solidFill>
                <a:latin typeface="Arial" pitchFamily="34" charset="0"/>
                <a:cs typeface="Arial" pitchFamily="34" charset="0"/>
              </a:rPr>
              <a:t>6</a:t>
            </a:r>
            <a:r>
              <a:rPr lang="en-US" dirty="0" smtClean="0">
                <a:solidFill>
                  <a:schemeClr val="accent1">
                    <a:lumMod val="50000"/>
                  </a:schemeClr>
                </a:solidFill>
                <a:latin typeface="Arial" pitchFamily="34" charset="0"/>
                <a:cs typeface="Arial" pitchFamily="34" charset="0"/>
              </a:rPr>
              <a:t>C</a:t>
            </a:r>
            <a:r>
              <a:rPr lang="en-US" dirty="0" smtClean="0">
                <a:solidFill>
                  <a:schemeClr val="accent1">
                    <a:lumMod val="50000"/>
                  </a:schemeClr>
                </a:solidFill>
                <a:latin typeface="Arial" pitchFamily="34" charset="0"/>
                <a:cs typeface="Arial" pitchFamily="34" charset="0"/>
              </a:rPr>
              <a:t> </a:t>
            </a:r>
            <a:r>
              <a:rPr lang="en-US" dirty="0">
                <a:solidFill>
                  <a:schemeClr val="accent1">
                    <a:lumMod val="50000"/>
                  </a:schemeClr>
                </a:solidFill>
                <a:latin typeface="Arial" pitchFamily="34" charset="0"/>
                <a:cs typeface="Arial" pitchFamily="34" charset="0"/>
              </a:rPr>
              <a:t>6</a:t>
            </a:r>
            <a:r>
              <a:rPr lang="en-US" dirty="0" smtClean="0">
                <a:solidFill>
                  <a:schemeClr val="accent1">
                    <a:lumMod val="50000"/>
                  </a:schemeClr>
                </a:solidFill>
                <a:latin typeface="Arial" pitchFamily="34" charset="0"/>
                <a:cs typeface="Arial" pitchFamily="34" charset="0"/>
              </a:rPr>
              <a:t>F </a:t>
            </a:r>
          </a:p>
          <a:p>
            <a:pPr>
              <a:buNone/>
            </a:pPr>
            <a:endParaRPr lang="en-US" dirty="0">
              <a:solidFill>
                <a:schemeClr val="accent1">
                  <a:lumMod val="50000"/>
                </a:schemeClr>
              </a:solidFill>
              <a:latin typeface="Arial" pitchFamily="34" charset="0"/>
              <a:cs typeface="Arial" pitchFamily="34" charset="0"/>
            </a:endParaRPr>
          </a:p>
          <a:p>
            <a:pPr>
              <a:buNone/>
            </a:pPr>
            <a:r>
              <a:rPr lang="en-US" dirty="0" smtClean="0">
                <a:solidFill>
                  <a:schemeClr val="accent1">
                    <a:lumMod val="50000"/>
                  </a:schemeClr>
                </a:solidFill>
                <a:latin typeface="Arial" pitchFamily="34" charset="0"/>
                <a:cs typeface="Arial" pitchFamily="34" charset="0"/>
              </a:rPr>
              <a:t>Of course, it is actually stored in binary but a big long </a:t>
            </a:r>
          </a:p>
          <a:p>
            <a:pPr>
              <a:buNone/>
            </a:pPr>
            <a:r>
              <a:rPr lang="en-US" dirty="0" smtClean="0">
                <a:solidFill>
                  <a:schemeClr val="accent1">
                    <a:lumMod val="50000"/>
                  </a:schemeClr>
                </a:solidFill>
                <a:latin typeface="Arial" pitchFamily="34" charset="0"/>
                <a:cs typeface="Arial" pitchFamily="34" charset="0"/>
              </a:rPr>
              <a:t>string of 1s and 0s is pretty hard to read!</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Exercise 5:  Intro to Strings</a:t>
            </a:r>
            <a:endParaRPr lang="en-US" b="1" dirty="0">
              <a:solidFill>
                <a:schemeClr val="accent3">
                  <a:lumMod val="50000"/>
                </a:schemeClr>
              </a:solidFill>
            </a:endParaRPr>
          </a:p>
        </p:txBody>
      </p:sp>
      <p:sp>
        <p:nvSpPr>
          <p:cNvPr id="3" name="Content Placeholder 2"/>
          <p:cNvSpPr>
            <a:spLocks noGrp="1"/>
          </p:cNvSpPr>
          <p:nvPr>
            <p:ph idx="1"/>
          </p:nvPr>
        </p:nvSpPr>
        <p:spPr>
          <a:xfrm>
            <a:off x="228600" y="1828800"/>
            <a:ext cx="8686800" cy="4648200"/>
          </a:xfrm>
        </p:spPr>
        <p:txBody>
          <a:bodyPr/>
          <a:lstStyle/>
          <a:p>
            <a:pPr marL="0" indent="0">
              <a:buNone/>
            </a:pPr>
            <a:r>
              <a:rPr lang="en-US" dirty="0" smtClean="0">
                <a:solidFill>
                  <a:schemeClr val="accent1">
                    <a:lumMod val="50000"/>
                  </a:schemeClr>
                </a:solidFill>
                <a:latin typeface="Arial" pitchFamily="34" charset="0"/>
                <a:cs typeface="Arial" pitchFamily="34" charset="0"/>
              </a:rPr>
              <a:t>Do the following in MATLAB:</a:t>
            </a: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r>
              <a:rPr lang="en-US" dirty="0">
                <a:solidFill>
                  <a:schemeClr val="accent1">
                    <a:lumMod val="50000"/>
                  </a:schemeClr>
                </a:solidFill>
                <a:latin typeface="Arial" pitchFamily="34" charset="0"/>
                <a:cs typeface="Arial" pitchFamily="34" charset="0"/>
              </a:rPr>
              <a:t>&gt;&gt; my_name = '</a:t>
            </a:r>
            <a:r>
              <a:rPr lang="en-US" i="1" dirty="0">
                <a:solidFill>
                  <a:schemeClr val="accent1">
                    <a:lumMod val="50000"/>
                  </a:schemeClr>
                </a:solidFill>
                <a:latin typeface="Arial" pitchFamily="34" charset="0"/>
                <a:cs typeface="Arial" pitchFamily="34" charset="0"/>
              </a:rPr>
              <a:t>insert your name between single </a:t>
            </a:r>
            <a:r>
              <a:rPr lang="en-US" i="1" dirty="0" smtClean="0">
                <a:solidFill>
                  <a:schemeClr val="accent1">
                    <a:lumMod val="50000"/>
                  </a:schemeClr>
                </a:solidFill>
                <a:latin typeface="Arial" pitchFamily="34" charset="0"/>
                <a:cs typeface="Arial" pitchFamily="34" charset="0"/>
              </a:rPr>
              <a:t>italics</a:t>
            </a:r>
            <a:r>
              <a:rPr lang="en-US" dirty="0" smtClean="0">
                <a:solidFill>
                  <a:schemeClr val="accent1">
                    <a:lumMod val="50000"/>
                  </a:schemeClr>
                </a:solidFill>
                <a:latin typeface="Arial" pitchFamily="34" charset="0"/>
                <a:cs typeface="Arial" pitchFamily="34" charset="0"/>
              </a:rPr>
              <a:t>‘</a:t>
            </a:r>
          </a:p>
          <a:p>
            <a:pPr marL="0" indent="0">
              <a:buNone/>
            </a:pPr>
            <a:r>
              <a:rPr lang="en-US" dirty="0" smtClean="0">
                <a:solidFill>
                  <a:schemeClr val="accent1">
                    <a:lumMod val="50000"/>
                  </a:schemeClr>
                </a:solidFill>
                <a:latin typeface="Arial" pitchFamily="34" charset="0"/>
                <a:cs typeface="Arial" pitchFamily="34" charset="0"/>
              </a:rPr>
              <a:t>&gt;&gt; my_name(1)</a:t>
            </a:r>
          </a:p>
          <a:p>
            <a:pPr marL="0" indent="0">
              <a:buNone/>
            </a:pPr>
            <a:r>
              <a:rPr lang="en-US" dirty="0" smtClean="0">
                <a:solidFill>
                  <a:schemeClr val="accent1">
                    <a:lumMod val="50000"/>
                  </a:schemeClr>
                </a:solidFill>
                <a:latin typeface="Arial" pitchFamily="34" charset="0"/>
                <a:cs typeface="Arial" pitchFamily="34" charset="0"/>
              </a:rPr>
              <a:t>&gt;&gt; my_name(2)</a:t>
            </a:r>
          </a:p>
          <a:p>
            <a:pPr marL="0" indent="0">
              <a:buNone/>
            </a:pPr>
            <a:r>
              <a:rPr lang="en-US" dirty="0" smtClean="0">
                <a:solidFill>
                  <a:schemeClr val="accent1">
                    <a:lumMod val="50000"/>
                  </a:schemeClr>
                </a:solidFill>
                <a:latin typeface="Arial" pitchFamily="34" charset="0"/>
                <a:cs typeface="Arial" pitchFamily="34" charset="0"/>
              </a:rPr>
              <a:t>&gt;&gt; my_name(100)</a:t>
            </a:r>
          </a:p>
          <a:p>
            <a:pPr marL="0" indent="0">
              <a:buNone/>
            </a:pPr>
            <a:r>
              <a:rPr lang="en-US" dirty="0" smtClean="0">
                <a:solidFill>
                  <a:schemeClr val="accent1">
                    <a:lumMod val="50000"/>
                  </a:schemeClr>
                </a:solidFill>
                <a:latin typeface="Arial" pitchFamily="34" charset="0"/>
                <a:cs typeface="Arial" pitchFamily="34" charset="0"/>
              </a:rPr>
              <a:t>&gt;&gt; double(my_name)</a:t>
            </a:r>
          </a:p>
          <a:p>
            <a:pPr marL="0" indent="0">
              <a:buNone/>
            </a:pPr>
            <a:r>
              <a:rPr lang="en-US" dirty="0" smtClean="0">
                <a:solidFill>
                  <a:schemeClr val="accent1">
                    <a:lumMod val="50000"/>
                  </a:schemeClr>
                </a:solidFill>
                <a:latin typeface="Arial" pitchFamily="34" charset="0"/>
                <a:cs typeface="Arial" pitchFamily="34" charset="0"/>
              </a:rPr>
              <a:t>&gt;&gt; 2*my_name</a:t>
            </a:r>
          </a:p>
          <a:p>
            <a:pPr marL="0" indent="0">
              <a:buNone/>
            </a:pPr>
            <a:r>
              <a:rPr lang="en-US" dirty="0">
                <a:solidFill>
                  <a:schemeClr val="accent1">
                    <a:lumMod val="50000"/>
                  </a:schemeClr>
                </a:solidFill>
                <a:latin typeface="Arial" pitchFamily="34" charset="0"/>
                <a:cs typeface="Arial" pitchFamily="34" charset="0"/>
              </a:rPr>
              <a:t>&gt;&gt; </a:t>
            </a:r>
            <a:r>
              <a:rPr lang="en-US" dirty="0" smtClean="0">
                <a:solidFill>
                  <a:schemeClr val="accent1">
                    <a:lumMod val="50000"/>
                  </a:schemeClr>
                </a:solidFill>
                <a:latin typeface="Arial" pitchFamily="34" charset="0"/>
                <a:cs typeface="Arial" pitchFamily="34" charset="0"/>
              </a:rPr>
              <a:t>char</a:t>
            </a:r>
            <a:r>
              <a:rPr lang="en-US" dirty="0">
                <a:solidFill>
                  <a:schemeClr val="accent1">
                    <a:lumMod val="50000"/>
                  </a:schemeClr>
                </a:solidFill>
                <a:latin typeface="Arial" pitchFamily="34" charset="0"/>
                <a:cs typeface="Arial" pitchFamily="34" charset="0"/>
              </a:rPr>
              <a:t>([72 69 76 76 79])</a:t>
            </a:r>
          </a:p>
        </p:txBody>
      </p:sp>
    </p:spTree>
    <p:extLst>
      <p:ext uri="{BB962C8B-B14F-4D97-AF65-F5344CB8AC3E}">
        <p14:creationId xmlns:p14="http://schemas.microsoft.com/office/powerpoint/2010/main" val="23160880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67" y="304800"/>
            <a:ext cx="8229600" cy="1143000"/>
          </a:xfrm>
        </p:spPr>
        <p:txBody>
          <a:bodyPr/>
          <a:lstStyle/>
          <a:p>
            <a:pPr algn="ctr"/>
            <a:r>
              <a:rPr lang="en-US" b="1" dirty="0" smtClean="0">
                <a:solidFill>
                  <a:schemeClr val="accent3">
                    <a:lumMod val="50000"/>
                  </a:schemeClr>
                </a:solidFill>
              </a:rPr>
              <a:t>What is going on?</a:t>
            </a:r>
            <a:endParaRPr lang="en-US" b="1" dirty="0">
              <a:solidFill>
                <a:schemeClr val="accent3">
                  <a:lumMod val="50000"/>
                </a:schemeClr>
              </a:solidFill>
            </a:endParaRPr>
          </a:p>
        </p:txBody>
      </p:sp>
      <p:sp>
        <p:nvSpPr>
          <p:cNvPr id="3" name="Content Placeholder 2"/>
          <p:cNvSpPr>
            <a:spLocks noGrp="1"/>
          </p:cNvSpPr>
          <p:nvPr>
            <p:ph idx="1"/>
          </p:nvPr>
        </p:nvSpPr>
        <p:spPr>
          <a:xfrm>
            <a:off x="424218" y="1981200"/>
            <a:ext cx="8382000" cy="4343400"/>
          </a:xfrm>
        </p:spPr>
        <p:txBody>
          <a:bodyPr>
            <a:normAutofit/>
          </a:bodyPr>
          <a:lstStyle/>
          <a:p>
            <a:pPr>
              <a:buNone/>
            </a:pPr>
            <a:r>
              <a:rPr lang="en-US" dirty="0" smtClean="0">
                <a:solidFill>
                  <a:schemeClr val="accent2">
                    <a:lumMod val="50000"/>
                  </a:schemeClr>
                </a:solidFill>
                <a:latin typeface="Arial" pitchFamily="34" charset="0"/>
                <a:cs typeface="Arial" pitchFamily="34" charset="0"/>
              </a:rPr>
              <a:t>Computers store all data (numbers, letters, instructions, …) as strings of 1s and 0s (bits).</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bit</a:t>
            </a:r>
            <a:r>
              <a:rPr lang="en-US" dirty="0" smtClean="0">
                <a:solidFill>
                  <a:schemeClr val="accent2">
                    <a:lumMod val="50000"/>
                  </a:schemeClr>
                </a:solidFill>
                <a:latin typeface="Arial" pitchFamily="34" charset="0"/>
                <a:cs typeface="Arial" pitchFamily="34" charset="0"/>
              </a:rPr>
              <a:t> is short for </a:t>
            </a:r>
            <a:r>
              <a:rPr lang="en-US" b="1" dirty="0" smtClean="0">
                <a:solidFill>
                  <a:schemeClr val="accent2">
                    <a:lumMod val="50000"/>
                  </a:schemeClr>
                </a:solidFill>
                <a:latin typeface="Arial" pitchFamily="34" charset="0"/>
                <a:cs typeface="Arial" pitchFamily="34" charset="0"/>
              </a:rPr>
              <a:t>bi</a:t>
            </a:r>
            <a:r>
              <a:rPr lang="en-US" dirty="0" smtClean="0">
                <a:solidFill>
                  <a:schemeClr val="accent2">
                    <a:lumMod val="50000"/>
                  </a:schemeClr>
                </a:solidFill>
                <a:latin typeface="Arial" pitchFamily="34" charset="0"/>
                <a:cs typeface="Arial" pitchFamily="34" charset="0"/>
              </a:rPr>
              <a:t>nary digi</a:t>
            </a:r>
            <a:r>
              <a:rPr lang="en-US" b="1" dirty="0" smtClean="0">
                <a:solidFill>
                  <a:schemeClr val="accent2">
                    <a:lumMod val="50000"/>
                  </a:schemeClr>
                </a:solidFill>
                <a:latin typeface="Arial" pitchFamily="34" charset="0"/>
                <a:cs typeface="Arial" pitchFamily="34" charset="0"/>
              </a:rPr>
              <a:t>t.  </a:t>
            </a:r>
            <a:r>
              <a:rPr lang="en-US" dirty="0" smtClean="0">
                <a:solidFill>
                  <a:schemeClr val="accent2">
                    <a:lumMod val="50000"/>
                  </a:schemeClr>
                </a:solidFill>
                <a:latin typeface="Arial" pitchFamily="34" charset="0"/>
                <a:cs typeface="Arial" pitchFamily="34" charset="0"/>
              </a:rPr>
              <a:t>It has only two possible</a:t>
            </a:r>
          </a:p>
          <a:p>
            <a:pPr>
              <a:buNone/>
            </a:pPr>
            <a:r>
              <a:rPr lang="en-US" dirty="0" smtClean="0">
                <a:solidFill>
                  <a:schemeClr val="accent2">
                    <a:lumMod val="50000"/>
                  </a:schemeClr>
                </a:solidFill>
                <a:latin typeface="Arial" pitchFamily="34" charset="0"/>
                <a:cs typeface="Arial" pitchFamily="34" charset="0"/>
              </a:rPr>
              <a:t>values: On (1) or Off (0).</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rgbClr val="FF0000"/>
                </a:solidFill>
                <a:latin typeface="Arial" pitchFamily="34" charset="0"/>
                <a:cs typeface="Arial" pitchFamily="34" charset="0"/>
              </a:rPr>
              <a:t>		It is simply not possible to perfectly represent all 	real numbers using a finite string of 1s and 0s.</a:t>
            </a:r>
            <a:endParaRPr lang="en-US" dirty="0">
              <a:solidFill>
                <a:srgbClr val="FF0000"/>
              </a:solidFill>
              <a:latin typeface="Arial" pitchFamily="34" charset="0"/>
              <a:cs typeface="Arial"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767" y="4648200"/>
            <a:ext cx="838200" cy="838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lstStyle/>
          <a:p>
            <a:pPr algn="ctr"/>
            <a:r>
              <a:rPr lang="en-US" b="1" dirty="0" smtClean="0">
                <a:solidFill>
                  <a:schemeClr val="accent3">
                    <a:lumMod val="50000"/>
                  </a:schemeClr>
                </a:solidFill>
              </a:rPr>
              <a:t>Terminology</a:t>
            </a:r>
            <a:endParaRPr lang="en-US" b="1" dirty="0">
              <a:solidFill>
                <a:schemeClr val="accent3">
                  <a:lumMod val="50000"/>
                </a:schemeClr>
              </a:solidFill>
            </a:endParaRPr>
          </a:p>
        </p:txBody>
      </p:sp>
      <p:sp>
        <p:nvSpPr>
          <p:cNvPr id="3" name="Content Placeholder 2"/>
          <p:cNvSpPr>
            <a:spLocks noGrp="1"/>
          </p:cNvSpPr>
          <p:nvPr>
            <p:ph idx="1"/>
          </p:nvPr>
        </p:nvSpPr>
        <p:spPr>
          <a:xfrm>
            <a:off x="304800" y="1676400"/>
            <a:ext cx="8686800" cy="4953000"/>
          </a:xfrm>
        </p:spPr>
        <p:txBody>
          <a:bodyPr>
            <a:normAutofit lnSpcReduction="10000"/>
          </a:bodyPr>
          <a:lstStyle/>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bit</a:t>
            </a:r>
            <a:r>
              <a:rPr lang="en-US" dirty="0" smtClean="0">
                <a:solidFill>
                  <a:schemeClr val="accent2">
                    <a:lumMod val="50000"/>
                  </a:schemeClr>
                </a:solidFill>
                <a:latin typeface="Arial" pitchFamily="34" charset="0"/>
                <a:cs typeface="Arial" pitchFamily="34" charset="0"/>
              </a:rPr>
              <a:t> is short for </a:t>
            </a:r>
            <a:r>
              <a:rPr lang="en-US" b="1" dirty="0" smtClean="0">
                <a:solidFill>
                  <a:schemeClr val="accent2">
                    <a:lumMod val="50000"/>
                  </a:schemeClr>
                </a:solidFill>
                <a:latin typeface="Arial" pitchFamily="34" charset="0"/>
                <a:cs typeface="Arial" pitchFamily="34" charset="0"/>
              </a:rPr>
              <a:t>bi</a:t>
            </a:r>
            <a:r>
              <a:rPr lang="en-US" dirty="0" smtClean="0">
                <a:solidFill>
                  <a:schemeClr val="accent2">
                    <a:lumMod val="50000"/>
                  </a:schemeClr>
                </a:solidFill>
                <a:latin typeface="Arial" pitchFamily="34" charset="0"/>
                <a:cs typeface="Arial" pitchFamily="34" charset="0"/>
              </a:rPr>
              <a:t>nary digi</a:t>
            </a:r>
            <a:r>
              <a:rPr lang="en-US" b="1" dirty="0" smtClean="0">
                <a:solidFill>
                  <a:schemeClr val="accent2">
                    <a:lumMod val="50000"/>
                  </a:schemeClr>
                </a:solidFill>
                <a:latin typeface="Arial" pitchFamily="34" charset="0"/>
                <a:cs typeface="Arial" pitchFamily="34" charset="0"/>
              </a:rPr>
              <a:t>t.  </a:t>
            </a:r>
            <a:r>
              <a:rPr lang="en-US" dirty="0" smtClean="0">
                <a:solidFill>
                  <a:schemeClr val="accent2">
                    <a:lumMod val="50000"/>
                  </a:schemeClr>
                </a:solidFill>
                <a:latin typeface="Arial" pitchFamily="34" charset="0"/>
                <a:cs typeface="Arial" pitchFamily="34" charset="0"/>
              </a:rPr>
              <a:t>It has only two possible</a:t>
            </a:r>
          </a:p>
          <a:p>
            <a:pPr>
              <a:buNone/>
            </a:pPr>
            <a:r>
              <a:rPr lang="en-US" dirty="0" smtClean="0">
                <a:solidFill>
                  <a:schemeClr val="accent2">
                    <a:lumMod val="50000"/>
                  </a:schemeClr>
                </a:solidFill>
                <a:latin typeface="Arial" pitchFamily="34" charset="0"/>
                <a:cs typeface="Arial" pitchFamily="34" charset="0"/>
              </a:rPr>
              <a:t>values: On (1) or Off (0).</a:t>
            </a:r>
          </a:p>
          <a:p>
            <a:pPr>
              <a:buNone/>
            </a:pPr>
            <a:endParaRPr lang="en-US" b="1"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byte</a:t>
            </a:r>
            <a:r>
              <a:rPr lang="en-US" dirty="0" smtClean="0">
                <a:solidFill>
                  <a:schemeClr val="accent2">
                    <a:lumMod val="50000"/>
                  </a:schemeClr>
                </a:solidFill>
                <a:latin typeface="Arial" pitchFamily="34" charset="0"/>
                <a:cs typeface="Arial" pitchFamily="34" charset="0"/>
              </a:rPr>
              <a:t> is simply a string of 8 bits.</a:t>
            </a: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kilobyte</a:t>
            </a:r>
            <a:r>
              <a:rPr lang="en-US" dirty="0" smtClean="0">
                <a:solidFill>
                  <a:schemeClr val="accent2">
                    <a:lumMod val="50000"/>
                  </a:schemeClr>
                </a:solidFill>
                <a:latin typeface="Arial" pitchFamily="34" charset="0"/>
                <a:cs typeface="Arial" pitchFamily="34" charset="0"/>
              </a:rPr>
              <a:t> (</a:t>
            </a:r>
            <a:r>
              <a:rPr lang="en-US" dirty="0" smtClean="0">
                <a:solidFill>
                  <a:schemeClr val="accent2">
                    <a:lumMod val="50000"/>
                  </a:schemeClr>
                </a:solidFill>
                <a:latin typeface="Arial" pitchFamily="34" charset="0"/>
                <a:cs typeface="Arial" pitchFamily="34" charset="0"/>
              </a:rPr>
              <a:t>kB</a:t>
            </a:r>
            <a:r>
              <a:rPr lang="en-US" dirty="0" smtClean="0">
                <a:solidFill>
                  <a:schemeClr val="accent2">
                    <a:lumMod val="50000"/>
                  </a:schemeClr>
                </a:solidFill>
                <a:latin typeface="Arial" pitchFamily="34" charset="0"/>
                <a:cs typeface="Arial" pitchFamily="34" charset="0"/>
              </a:rPr>
              <a:t>) is 1000 bytes </a:t>
            </a: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megabyte</a:t>
            </a:r>
            <a:r>
              <a:rPr lang="en-US" dirty="0" smtClean="0">
                <a:solidFill>
                  <a:schemeClr val="accent2">
                    <a:lumMod val="50000"/>
                  </a:schemeClr>
                </a:solidFill>
                <a:latin typeface="Arial" pitchFamily="34" charset="0"/>
                <a:cs typeface="Arial" pitchFamily="34" charset="0"/>
              </a:rPr>
              <a:t> (MB) is 1,000,000 bytes</a:t>
            </a: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gigabyte</a:t>
            </a:r>
            <a:r>
              <a:rPr lang="en-US" dirty="0" smtClean="0">
                <a:solidFill>
                  <a:schemeClr val="accent2">
                    <a:lumMod val="50000"/>
                  </a:schemeClr>
                </a:solidFill>
                <a:latin typeface="Arial" pitchFamily="34" charset="0"/>
                <a:cs typeface="Arial" pitchFamily="34" charset="0"/>
              </a:rPr>
              <a:t> (GB) is 1,000,000,000 bytes</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For a sense of size, click on link below:</a:t>
            </a:r>
          </a:p>
          <a:p>
            <a:pPr>
              <a:buNone/>
            </a:pPr>
            <a:r>
              <a:rPr lang="en-US" dirty="0" smtClean="0">
                <a:solidFill>
                  <a:schemeClr val="accent2">
                    <a:lumMod val="50000"/>
                  </a:schemeClr>
                </a:solidFill>
                <a:latin typeface="Arial" pitchFamily="34" charset="0"/>
                <a:cs typeface="Arial" pitchFamily="34" charset="0"/>
                <a:hlinkClick r:id="rId3"/>
              </a:rPr>
              <a:t>http</a:t>
            </a:r>
            <a:r>
              <a:rPr lang="en-US" dirty="0">
                <a:solidFill>
                  <a:schemeClr val="accent2">
                    <a:lumMod val="50000"/>
                  </a:schemeClr>
                </a:solidFill>
                <a:latin typeface="Arial" pitchFamily="34" charset="0"/>
                <a:cs typeface="Arial" pitchFamily="34" charset="0"/>
                <a:hlinkClick r:id="rId3"/>
              </a:rPr>
              <a:t>://highscalability.com/blog/2012/9/11/how-big-is-a-petabyte-exabyte-zettabyte-or-a-yottabyte.html</a:t>
            </a:r>
            <a:endParaRPr lang="en-US" dirty="0" smtClean="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3703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Binary Number System</a:t>
            </a:r>
            <a:endParaRPr lang="en-US" b="1" dirty="0">
              <a:solidFill>
                <a:schemeClr val="accent3">
                  <a:lumMod val="50000"/>
                </a:schemeClr>
              </a:solidFill>
            </a:endParaRPr>
          </a:p>
        </p:txBody>
      </p:sp>
      <p:sp>
        <p:nvSpPr>
          <p:cNvPr id="3" name="Content Placeholder 2"/>
          <p:cNvSpPr>
            <a:spLocks noGrp="1"/>
          </p:cNvSpPr>
          <p:nvPr>
            <p:ph idx="1"/>
          </p:nvPr>
        </p:nvSpPr>
        <p:spPr>
          <a:xfrm>
            <a:off x="152400" y="1600200"/>
            <a:ext cx="8839200" cy="3733800"/>
          </a:xfrm>
        </p:spPr>
        <p:txBody>
          <a:bodyPr>
            <a:normAutofit/>
          </a:bodyPr>
          <a:lstStyle/>
          <a:p>
            <a:pPr>
              <a:buNone/>
            </a:pPr>
            <a:r>
              <a:rPr lang="en-US" dirty="0" smtClean="0">
                <a:solidFill>
                  <a:schemeClr val="accent2">
                    <a:lumMod val="50000"/>
                  </a:schemeClr>
                </a:solidFill>
                <a:latin typeface="Arial" pitchFamily="34" charset="0"/>
                <a:cs typeface="Arial" pitchFamily="34" charset="0"/>
              </a:rPr>
              <a:t>The binary number system is a base 2 number system </a:t>
            </a:r>
          </a:p>
          <a:p>
            <a:pPr>
              <a:buNone/>
            </a:pPr>
            <a:r>
              <a:rPr lang="en-US" dirty="0" smtClean="0">
                <a:solidFill>
                  <a:schemeClr val="accent2">
                    <a:lumMod val="50000"/>
                  </a:schemeClr>
                </a:solidFill>
                <a:latin typeface="Arial" pitchFamily="34" charset="0"/>
                <a:cs typeface="Arial" pitchFamily="34" charset="0"/>
              </a:rPr>
              <a:t>(0 or 1).  It is based on powers of 2.</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The decimal number system is a base 10 number system</a:t>
            </a:r>
          </a:p>
          <a:p>
            <a:pPr>
              <a:buNone/>
            </a:pPr>
            <a:r>
              <a:rPr lang="en-US" dirty="0" smtClean="0">
                <a:solidFill>
                  <a:schemeClr val="accent2">
                    <a:lumMod val="50000"/>
                  </a:schemeClr>
                </a:solidFill>
                <a:latin typeface="Arial" pitchFamily="34" charset="0"/>
                <a:cs typeface="Arial" pitchFamily="34" charset="0"/>
              </a:rPr>
              <a:t>(0, 1, 2, … 9).  It is based on powers of 10.</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What does 5312 mean in a base 10 system?</a:t>
            </a:r>
          </a:p>
          <a:p>
            <a:pPr>
              <a:buNone/>
            </a:pPr>
            <a:endParaRPr lang="en-US" dirty="0">
              <a:solidFill>
                <a:srgbClr val="00B050"/>
              </a:solidFill>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10198759"/>
              </p:ext>
            </p:extLst>
          </p:nvPr>
        </p:nvGraphicFramePr>
        <p:xfrm>
          <a:off x="457200" y="5859287"/>
          <a:ext cx="2895600" cy="741680"/>
        </p:xfrm>
        <a:graphic>
          <a:graphicData uri="http://schemas.openxmlformats.org/drawingml/2006/table">
            <a:tbl>
              <a:tblPr firstRow="1" bandRow="1">
                <a:tableStyleId>{5940675A-B579-460E-94D1-54222C63F5DA}</a:tableStyleId>
              </a:tblPr>
              <a:tblGrid>
                <a:gridCol w="723900"/>
                <a:gridCol w="723900"/>
                <a:gridCol w="723900"/>
                <a:gridCol w="723900"/>
              </a:tblGrid>
              <a:tr h="370840">
                <a:tc>
                  <a:txBody>
                    <a:bodyPr/>
                    <a:lstStyle/>
                    <a:p>
                      <a:pPr algn="ctr"/>
                      <a:r>
                        <a:rPr lang="en-US" dirty="0" smtClean="0">
                          <a:latin typeface="Arial" panose="020B0604020202020204" pitchFamily="34" charset="0"/>
                          <a:cs typeface="Arial" panose="020B0604020202020204" pitchFamily="34" charset="0"/>
                        </a:rPr>
                        <a:t>1000</a:t>
                      </a: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100</a:t>
                      </a: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10</a:t>
                      </a: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1</a:t>
                      </a:r>
                      <a:endParaRPr lang="en-US" dirty="0">
                        <a:latin typeface="Arial" panose="020B0604020202020204" pitchFamily="34" charset="0"/>
                        <a:cs typeface="Arial" panose="020B0604020202020204"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cs typeface="Arial" panose="020B0604020202020204" pitchFamily="34" charset="0"/>
                        </a:rPr>
                        <a:t>10</a:t>
                      </a:r>
                      <a:r>
                        <a:rPr lang="en-US" baseline="30000" dirty="0" smtClean="0">
                          <a:latin typeface="Arial" panose="020B0604020202020204" pitchFamily="34" charset="0"/>
                          <a:cs typeface="Arial" panose="020B0604020202020204" pitchFamily="34" charset="0"/>
                        </a:rPr>
                        <a:t>3</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cs typeface="Arial" panose="020B0604020202020204" pitchFamily="34" charset="0"/>
                        </a:rPr>
                        <a:t>10</a:t>
                      </a:r>
                      <a:r>
                        <a:rPr lang="en-US" baseline="30000" dirty="0" smtClean="0">
                          <a:latin typeface="Arial" panose="020B0604020202020204" pitchFamily="34" charset="0"/>
                          <a:cs typeface="Arial" panose="020B0604020202020204" pitchFamily="34" charset="0"/>
                        </a:rPr>
                        <a:t>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cs typeface="Arial" panose="020B0604020202020204" pitchFamily="34" charset="0"/>
                        </a:rPr>
                        <a:t>10</a:t>
                      </a:r>
                      <a:r>
                        <a:rPr lang="en-US" baseline="30000" dirty="0" smtClean="0">
                          <a:latin typeface="Arial" panose="020B0604020202020204" pitchFamily="34" charset="0"/>
                          <a:cs typeface="Arial" panose="020B0604020202020204" pitchFamily="34" charset="0"/>
                        </a:rPr>
                        <a:t>1</a:t>
                      </a:r>
                    </a:p>
                  </a:txBody>
                  <a:tcPr/>
                </a:tc>
                <a:tc>
                  <a:txBody>
                    <a:bodyPr/>
                    <a:lstStyle/>
                    <a:p>
                      <a:pPr algn="ctr"/>
                      <a:r>
                        <a:rPr lang="en-US" dirty="0" smtClean="0">
                          <a:latin typeface="Arial" panose="020B0604020202020204" pitchFamily="34" charset="0"/>
                          <a:cs typeface="Arial" panose="020B0604020202020204" pitchFamily="34" charset="0"/>
                        </a:rPr>
                        <a:t>10</a:t>
                      </a:r>
                      <a:r>
                        <a:rPr lang="en-US" baseline="30000" dirty="0" smtClean="0">
                          <a:latin typeface="Arial" panose="020B0604020202020204" pitchFamily="34" charset="0"/>
                          <a:cs typeface="Arial" panose="020B0604020202020204" pitchFamily="34" charset="0"/>
                        </a:rPr>
                        <a:t>0</a:t>
                      </a:r>
                      <a:endParaRPr lang="en-US" baseline="30000" dirty="0">
                        <a:latin typeface="Arial" panose="020B0604020202020204" pitchFamily="34" charset="0"/>
                        <a:cs typeface="Arial" panose="020B0604020202020204" pitchFamily="34" charset="0"/>
                      </a:endParaRPr>
                    </a:p>
                  </a:txBody>
                  <a:tcPr/>
                </a:tc>
              </a:tr>
            </a:tbl>
          </a:graphicData>
        </a:graphic>
      </p:graphicFrame>
      <p:sp>
        <p:nvSpPr>
          <p:cNvPr id="5" name="TextBox 4"/>
          <p:cNvSpPr txBox="1"/>
          <p:nvPr/>
        </p:nvSpPr>
        <p:spPr>
          <a:xfrm>
            <a:off x="609600" y="5338549"/>
            <a:ext cx="8534400" cy="461665"/>
          </a:xfrm>
          <a:prstGeom prst="rect">
            <a:avLst/>
          </a:prstGeom>
          <a:noFill/>
        </p:spPr>
        <p:txBody>
          <a:bodyPr wrap="square" rtlCol="0">
            <a:spAutoFit/>
          </a:bodyPr>
          <a:lstStyle/>
          <a:p>
            <a:r>
              <a:rPr lang="en-US" sz="2400" dirty="0">
                <a:solidFill>
                  <a:srgbClr val="00B050"/>
                </a:solidFill>
                <a:latin typeface="Arial" pitchFamily="34" charset="0"/>
                <a:cs typeface="Arial" pitchFamily="34" charset="0"/>
              </a:rPr>
              <a:t>5      </a:t>
            </a:r>
            <a:r>
              <a:rPr lang="en-US" sz="2400" dirty="0" smtClean="0">
                <a:solidFill>
                  <a:srgbClr val="00B050"/>
                </a:solidFill>
                <a:latin typeface="Arial" pitchFamily="34" charset="0"/>
                <a:cs typeface="Arial" pitchFamily="34" charset="0"/>
              </a:rPr>
              <a:t> 3      </a:t>
            </a:r>
            <a:r>
              <a:rPr lang="en-US" sz="2400" dirty="0">
                <a:solidFill>
                  <a:srgbClr val="00B050"/>
                </a:solidFill>
                <a:latin typeface="Arial" pitchFamily="34" charset="0"/>
                <a:cs typeface="Arial" pitchFamily="34" charset="0"/>
              </a:rPr>
              <a:t>1     </a:t>
            </a:r>
            <a:r>
              <a:rPr lang="en-US" sz="2400" dirty="0" smtClean="0">
                <a:solidFill>
                  <a:srgbClr val="00B050"/>
                </a:solidFill>
                <a:latin typeface="Arial" pitchFamily="34" charset="0"/>
                <a:cs typeface="Arial" pitchFamily="34" charset="0"/>
              </a:rPr>
              <a:t>  </a:t>
            </a:r>
            <a:r>
              <a:rPr lang="en-US" sz="2400" dirty="0">
                <a:solidFill>
                  <a:srgbClr val="00B050"/>
                </a:solidFill>
                <a:latin typeface="Arial" pitchFamily="34" charset="0"/>
                <a:cs typeface="Arial" pitchFamily="34" charset="0"/>
              </a:rPr>
              <a:t>2  </a:t>
            </a:r>
            <a:r>
              <a:rPr lang="en-US" sz="2400" dirty="0" smtClean="0">
                <a:solidFill>
                  <a:srgbClr val="00B050"/>
                </a:solidFill>
                <a:latin typeface="Arial" pitchFamily="34" charset="0"/>
                <a:cs typeface="Arial" pitchFamily="34" charset="0"/>
              </a:rPr>
              <a:t>   =   </a:t>
            </a:r>
            <a:r>
              <a:rPr lang="en-US" sz="2400" dirty="0">
                <a:solidFill>
                  <a:srgbClr val="00B050"/>
                </a:solidFill>
                <a:latin typeface="Arial" pitchFamily="34" charset="0"/>
                <a:cs typeface="Arial" pitchFamily="34" charset="0"/>
              </a:rPr>
              <a:t>5*10^3 + 3*10^2 + 1*10^1 + 2*10^0</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93467"/>
            <a:ext cx="8229600" cy="1143000"/>
          </a:xfrm>
        </p:spPr>
        <p:txBody>
          <a:bodyPr/>
          <a:lstStyle/>
          <a:p>
            <a:pPr algn="ctr"/>
            <a:r>
              <a:rPr lang="en-US" b="1" dirty="0" smtClean="0">
                <a:solidFill>
                  <a:schemeClr val="accent3">
                    <a:lumMod val="50000"/>
                  </a:schemeClr>
                </a:solidFill>
              </a:rPr>
              <a:t>Binary Number System</a:t>
            </a:r>
            <a:endParaRPr lang="en-US" dirty="0"/>
          </a:p>
        </p:txBody>
      </p:sp>
      <p:sp>
        <p:nvSpPr>
          <p:cNvPr id="3" name="Content Placeholder 2"/>
          <p:cNvSpPr>
            <a:spLocks noGrp="1"/>
          </p:cNvSpPr>
          <p:nvPr>
            <p:ph idx="1"/>
          </p:nvPr>
        </p:nvSpPr>
        <p:spPr>
          <a:xfrm>
            <a:off x="381000" y="1748346"/>
            <a:ext cx="8271681" cy="4881054"/>
          </a:xfrm>
        </p:spPr>
        <p:txBody>
          <a:bodyPr>
            <a:normAutofit/>
          </a:bodyPr>
          <a:lstStyle/>
          <a:p>
            <a:pPr>
              <a:buNone/>
            </a:pPr>
            <a:r>
              <a:rPr lang="en-US" dirty="0" smtClean="0">
                <a:solidFill>
                  <a:schemeClr val="accent2">
                    <a:lumMod val="50000"/>
                  </a:schemeClr>
                </a:solidFill>
                <a:latin typeface="Arial" pitchFamily="34" charset="0"/>
                <a:cs typeface="Arial" pitchFamily="34" charset="0"/>
              </a:rPr>
              <a:t>So what do the following binary numbers translate to in</a:t>
            </a:r>
          </a:p>
          <a:p>
            <a:pPr>
              <a:buNone/>
            </a:pPr>
            <a:r>
              <a:rPr lang="en-US" dirty="0" smtClean="0">
                <a:solidFill>
                  <a:schemeClr val="accent2">
                    <a:lumMod val="50000"/>
                  </a:schemeClr>
                </a:solidFill>
                <a:latin typeface="Arial" pitchFamily="34" charset="0"/>
                <a:cs typeface="Arial" pitchFamily="34" charset="0"/>
              </a:rPr>
              <a:t>a decimal system?</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0  0  1  0  0  0  1  1</a:t>
            </a:r>
          </a:p>
          <a:p>
            <a:pPr>
              <a:buNone/>
            </a:pPr>
            <a:endParaRPr lang="en-US" dirty="0" smtClean="0">
              <a:solidFill>
                <a:schemeClr val="accent2">
                  <a:lumMod val="50000"/>
                </a:schemeClr>
              </a:solidFill>
              <a:latin typeface="Arial" pitchFamily="34" charset="0"/>
              <a:cs typeface="Arial" pitchFamily="34" charset="0"/>
            </a:endParaRPr>
          </a:p>
          <a:p>
            <a:pPr>
              <a:buNone/>
            </a:pPr>
            <a:endParaRPr lang="en-US" sz="2000"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1  0  0  1  0  0  0  1</a:t>
            </a:r>
          </a:p>
          <a:p>
            <a:pPr>
              <a:buNone/>
            </a:pPr>
            <a:endParaRPr lang="en-US" dirty="0" smtClean="0">
              <a:solidFill>
                <a:schemeClr val="accent2">
                  <a:lumMod val="50000"/>
                </a:schemeClr>
              </a:solidFill>
              <a:latin typeface="Arial" pitchFamily="34" charset="0"/>
              <a:cs typeface="Arial" pitchFamily="34" charset="0"/>
            </a:endParaRPr>
          </a:p>
          <a:p>
            <a:pPr>
              <a:buNone/>
            </a:pPr>
            <a:endParaRPr lang="en-US" sz="2000"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1  0  1  0  1  0  1  0</a:t>
            </a:r>
            <a:endParaRPr lang="en-US" dirty="0">
              <a:solidFill>
                <a:schemeClr val="accent2">
                  <a:lumMod val="50000"/>
                </a:schemeClr>
              </a:solidFill>
              <a:latin typeface="Arial" pitchFamily="34" charset="0"/>
              <a:cs typeface="Arial" pitchFamily="34" charset="0"/>
            </a:endParaRPr>
          </a:p>
        </p:txBody>
      </p:sp>
      <p:sp>
        <p:nvSpPr>
          <p:cNvPr id="4" name="TextBox 3"/>
          <p:cNvSpPr txBox="1"/>
          <p:nvPr/>
        </p:nvSpPr>
        <p:spPr>
          <a:xfrm>
            <a:off x="3933962" y="3314504"/>
            <a:ext cx="4572000" cy="492443"/>
          </a:xfrm>
          <a:prstGeom prst="rect">
            <a:avLst/>
          </a:prstGeom>
          <a:noFill/>
        </p:spPr>
        <p:txBody>
          <a:bodyPr wrap="square" rtlCol="0">
            <a:spAutoFit/>
          </a:bodyPr>
          <a:lstStyle/>
          <a:p>
            <a:r>
              <a:rPr lang="en-US" sz="2600" dirty="0">
                <a:solidFill>
                  <a:srgbClr val="00B050"/>
                </a:solidFill>
                <a:latin typeface="Arial" pitchFamily="34" charset="0"/>
                <a:cs typeface="Arial" pitchFamily="34" charset="0"/>
              </a:rPr>
              <a:t>1*2^5 + 1*2^1 + 1*2^0 = </a:t>
            </a:r>
            <a:r>
              <a:rPr lang="en-US" sz="2600" dirty="0" smtClean="0">
                <a:solidFill>
                  <a:srgbClr val="00B050"/>
                </a:solidFill>
                <a:latin typeface="Arial" pitchFamily="34" charset="0"/>
                <a:cs typeface="Arial" pitchFamily="34" charset="0"/>
              </a:rPr>
              <a:t>35</a:t>
            </a:r>
            <a:endParaRPr lang="en-US" sz="2600" dirty="0">
              <a:solidFill>
                <a:srgbClr val="00B050"/>
              </a:solidFill>
              <a:latin typeface="Arial" pitchFamily="34" charset="0"/>
              <a:cs typeface="Arial" pitchFamily="34" charset="0"/>
            </a:endParaRPr>
          </a:p>
        </p:txBody>
      </p:sp>
      <p:sp>
        <p:nvSpPr>
          <p:cNvPr id="5" name="TextBox 4"/>
          <p:cNvSpPr txBox="1"/>
          <p:nvPr/>
        </p:nvSpPr>
        <p:spPr>
          <a:xfrm>
            <a:off x="3935104" y="4662294"/>
            <a:ext cx="4419600" cy="492443"/>
          </a:xfrm>
          <a:prstGeom prst="rect">
            <a:avLst/>
          </a:prstGeom>
          <a:noFill/>
        </p:spPr>
        <p:txBody>
          <a:bodyPr wrap="square" rtlCol="0">
            <a:spAutoFit/>
          </a:bodyPr>
          <a:lstStyle/>
          <a:p>
            <a:r>
              <a:rPr lang="en-US" sz="2600" dirty="0">
                <a:solidFill>
                  <a:srgbClr val="00B050"/>
                </a:solidFill>
                <a:latin typeface="Arial" pitchFamily="34" charset="0"/>
                <a:cs typeface="Arial" pitchFamily="34" charset="0"/>
              </a:rPr>
              <a:t>1*2^7 + 1*2^4 + 1*2^0 = </a:t>
            </a:r>
            <a:r>
              <a:rPr lang="en-US" sz="2600" dirty="0" smtClean="0">
                <a:solidFill>
                  <a:srgbClr val="00B050"/>
                </a:solidFill>
                <a:latin typeface="Arial" pitchFamily="34" charset="0"/>
                <a:cs typeface="Arial" pitchFamily="34" charset="0"/>
              </a:rPr>
              <a:t>145</a:t>
            </a:r>
            <a:endParaRPr lang="en-US" sz="2600" dirty="0">
              <a:solidFill>
                <a:srgbClr val="00B050"/>
              </a:solidFill>
              <a:latin typeface="Arial" pitchFamily="34" charset="0"/>
              <a:cs typeface="Arial" pitchFamily="34" charset="0"/>
            </a:endParaRPr>
          </a:p>
        </p:txBody>
      </p:sp>
      <p:sp>
        <p:nvSpPr>
          <p:cNvPr id="6" name="TextBox 5"/>
          <p:cNvSpPr txBox="1"/>
          <p:nvPr/>
        </p:nvSpPr>
        <p:spPr>
          <a:xfrm>
            <a:off x="3914630" y="6010084"/>
            <a:ext cx="4591332" cy="461665"/>
          </a:xfrm>
          <a:prstGeom prst="rect">
            <a:avLst/>
          </a:prstGeom>
          <a:noFill/>
        </p:spPr>
        <p:txBody>
          <a:bodyPr wrap="square" rtlCol="0">
            <a:spAutoFit/>
          </a:bodyPr>
          <a:lstStyle/>
          <a:p>
            <a:r>
              <a:rPr lang="en-US" sz="2400" dirty="0" smtClean="0">
                <a:solidFill>
                  <a:srgbClr val="00B050"/>
                </a:solidFill>
                <a:latin typeface="Arial" pitchFamily="34" charset="0"/>
                <a:cs typeface="Arial" pitchFamily="34" charset="0"/>
              </a:rPr>
              <a:t>1*128 </a:t>
            </a:r>
            <a:r>
              <a:rPr lang="en-US" sz="2400" dirty="0">
                <a:solidFill>
                  <a:srgbClr val="00B050"/>
                </a:solidFill>
                <a:latin typeface="Arial" pitchFamily="34" charset="0"/>
                <a:cs typeface="Arial" pitchFamily="34" charset="0"/>
              </a:rPr>
              <a:t>+ </a:t>
            </a:r>
            <a:r>
              <a:rPr lang="en-US" sz="2400" dirty="0" smtClean="0">
                <a:solidFill>
                  <a:srgbClr val="00B050"/>
                </a:solidFill>
                <a:latin typeface="Arial" pitchFamily="34" charset="0"/>
                <a:cs typeface="Arial" pitchFamily="34" charset="0"/>
              </a:rPr>
              <a:t>1*32 </a:t>
            </a:r>
            <a:r>
              <a:rPr lang="en-US" sz="2400" dirty="0">
                <a:solidFill>
                  <a:srgbClr val="00B050"/>
                </a:solidFill>
                <a:latin typeface="Arial" pitchFamily="34" charset="0"/>
                <a:cs typeface="Arial" pitchFamily="34" charset="0"/>
              </a:rPr>
              <a:t>+ </a:t>
            </a:r>
            <a:r>
              <a:rPr lang="en-US" sz="2400" dirty="0" smtClean="0">
                <a:solidFill>
                  <a:srgbClr val="00B050"/>
                </a:solidFill>
                <a:latin typeface="Arial" pitchFamily="34" charset="0"/>
                <a:cs typeface="Arial" pitchFamily="34" charset="0"/>
              </a:rPr>
              <a:t>1*8 </a:t>
            </a:r>
            <a:r>
              <a:rPr lang="en-US" sz="2400" dirty="0">
                <a:solidFill>
                  <a:srgbClr val="00B050"/>
                </a:solidFill>
                <a:latin typeface="Arial" pitchFamily="34" charset="0"/>
                <a:cs typeface="Arial" pitchFamily="34" charset="0"/>
              </a:rPr>
              <a:t>+ </a:t>
            </a:r>
            <a:r>
              <a:rPr lang="en-US" sz="2400" dirty="0" smtClean="0">
                <a:solidFill>
                  <a:srgbClr val="00B050"/>
                </a:solidFill>
                <a:latin typeface="Arial" pitchFamily="34" charset="0"/>
                <a:cs typeface="Arial" pitchFamily="34" charset="0"/>
              </a:rPr>
              <a:t>1*2 </a:t>
            </a:r>
            <a:r>
              <a:rPr lang="en-US" sz="2400" dirty="0">
                <a:solidFill>
                  <a:srgbClr val="00B050"/>
                </a:solidFill>
                <a:latin typeface="Arial" pitchFamily="34" charset="0"/>
                <a:cs typeface="Arial" pitchFamily="34" charset="0"/>
              </a:rPr>
              <a:t>= </a:t>
            </a:r>
            <a:r>
              <a:rPr lang="en-US" sz="2400" dirty="0" smtClean="0">
                <a:solidFill>
                  <a:srgbClr val="00B050"/>
                </a:solidFill>
                <a:latin typeface="Arial" pitchFamily="34" charset="0"/>
                <a:cs typeface="Arial" pitchFamily="34" charset="0"/>
              </a:rPr>
              <a:t>170</a:t>
            </a:r>
            <a:endParaRPr lang="en-US" sz="2400" dirty="0">
              <a:solidFill>
                <a:srgbClr val="00B050"/>
              </a:solidFill>
              <a:latin typeface="Arial" pitchFamily="34"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539562193"/>
              </p:ext>
            </p:extLst>
          </p:nvPr>
        </p:nvGraphicFramePr>
        <p:xfrm>
          <a:off x="382137" y="3618732"/>
          <a:ext cx="2916072" cy="370840"/>
        </p:xfrm>
        <a:graphic>
          <a:graphicData uri="http://schemas.openxmlformats.org/drawingml/2006/table">
            <a:tbl>
              <a:tblPr firstRow="1" bandRow="1">
                <a:tableStyleId>{5940675A-B579-460E-94D1-54222C63F5DA}</a:tableStyleId>
              </a:tblPr>
              <a:tblGrid>
                <a:gridCol w="364509"/>
                <a:gridCol w="364509"/>
                <a:gridCol w="364509"/>
                <a:gridCol w="364509"/>
                <a:gridCol w="364509"/>
                <a:gridCol w="364509"/>
                <a:gridCol w="364509"/>
                <a:gridCol w="364509"/>
              </a:tblGrid>
              <a:tr h="370840">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7</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6</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5</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4</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3</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2</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1</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0</a:t>
                      </a:r>
                      <a:endParaRPr lang="en-US" sz="1400" baseline="30000" dirty="0">
                        <a:solidFill>
                          <a:schemeClr val="tx1"/>
                        </a:solidFill>
                        <a:latin typeface="Arial" panose="020B0604020202020204" pitchFamily="34" charset="0"/>
                        <a:cs typeface="Arial" panose="020B0604020202020204" pitchFamily="34" charset="0"/>
                      </a:endParaRPr>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30592255"/>
              </p:ext>
            </p:extLst>
          </p:nvPr>
        </p:nvGraphicFramePr>
        <p:xfrm>
          <a:off x="408296" y="4935744"/>
          <a:ext cx="2916072" cy="370840"/>
        </p:xfrm>
        <a:graphic>
          <a:graphicData uri="http://schemas.openxmlformats.org/drawingml/2006/table">
            <a:tbl>
              <a:tblPr firstRow="1" bandRow="1">
                <a:tableStyleId>{5940675A-B579-460E-94D1-54222C63F5DA}</a:tableStyleId>
              </a:tblPr>
              <a:tblGrid>
                <a:gridCol w="364509"/>
                <a:gridCol w="364509"/>
                <a:gridCol w="364509"/>
                <a:gridCol w="364509"/>
                <a:gridCol w="364509"/>
                <a:gridCol w="364509"/>
                <a:gridCol w="364509"/>
                <a:gridCol w="364509"/>
              </a:tblGrid>
              <a:tr h="370840">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7</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6</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5</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4</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3</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2</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1</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smtClean="0">
                          <a:solidFill>
                            <a:schemeClr val="tx1"/>
                          </a:solidFill>
                          <a:latin typeface="Arial" panose="020B0604020202020204" pitchFamily="34" charset="0"/>
                          <a:cs typeface="Arial" panose="020B0604020202020204" pitchFamily="34" charset="0"/>
                        </a:rPr>
                        <a:t>2</a:t>
                      </a:r>
                      <a:r>
                        <a:rPr lang="en-US" sz="1400" baseline="30000" dirty="0" smtClean="0">
                          <a:solidFill>
                            <a:schemeClr val="tx1"/>
                          </a:solidFill>
                          <a:latin typeface="Arial" panose="020B0604020202020204" pitchFamily="34" charset="0"/>
                          <a:cs typeface="Arial" panose="020B0604020202020204" pitchFamily="34" charset="0"/>
                        </a:rPr>
                        <a:t>0</a:t>
                      </a:r>
                      <a:endParaRPr lang="en-US" sz="1400" baseline="30000" dirty="0">
                        <a:solidFill>
                          <a:schemeClr val="tx1"/>
                        </a:solidFill>
                        <a:latin typeface="Arial" panose="020B0604020202020204" pitchFamily="34" charset="0"/>
                        <a:cs typeface="Arial" panose="020B060402020202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860670099"/>
              </p:ext>
            </p:extLst>
          </p:nvPr>
        </p:nvGraphicFramePr>
        <p:xfrm>
          <a:off x="271816" y="6252908"/>
          <a:ext cx="3004784" cy="370840"/>
        </p:xfrm>
        <a:graphic>
          <a:graphicData uri="http://schemas.openxmlformats.org/drawingml/2006/table">
            <a:tbl>
              <a:tblPr firstRow="1" bandRow="1">
                <a:tableStyleId>{5940675A-B579-460E-94D1-54222C63F5DA}</a:tableStyleId>
              </a:tblPr>
              <a:tblGrid>
                <a:gridCol w="490184"/>
                <a:gridCol w="381000"/>
                <a:gridCol w="381000"/>
                <a:gridCol w="381000"/>
                <a:gridCol w="381000"/>
                <a:gridCol w="304800"/>
                <a:gridCol w="381000"/>
                <a:gridCol w="304800"/>
              </a:tblGrid>
              <a:tr h="370840">
                <a:tc>
                  <a:txBody>
                    <a:bodyPr/>
                    <a:lstStyle/>
                    <a:p>
                      <a:pPr algn="ctr"/>
                      <a:r>
                        <a:rPr lang="en-US" sz="1400" baseline="0" dirty="0" smtClean="0">
                          <a:solidFill>
                            <a:schemeClr val="tx1"/>
                          </a:solidFill>
                          <a:latin typeface="Arial" panose="020B0604020202020204" pitchFamily="34" charset="0"/>
                          <a:cs typeface="Arial" panose="020B0604020202020204" pitchFamily="34" charset="0"/>
                        </a:rPr>
                        <a:t>128</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400" baseline="0" dirty="0" smtClean="0">
                          <a:solidFill>
                            <a:schemeClr val="tx1"/>
                          </a:solidFill>
                          <a:latin typeface="Arial" panose="020B0604020202020204" pitchFamily="34" charset="0"/>
                          <a:cs typeface="Arial" panose="020B0604020202020204" pitchFamily="34" charset="0"/>
                        </a:rPr>
                        <a:t>64</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400" baseline="0" dirty="0" smtClean="0">
                          <a:solidFill>
                            <a:schemeClr val="tx1"/>
                          </a:solidFill>
                          <a:latin typeface="Arial" panose="020B0604020202020204" pitchFamily="34" charset="0"/>
                          <a:cs typeface="Arial" panose="020B0604020202020204" pitchFamily="34" charset="0"/>
                        </a:rPr>
                        <a:t>32</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400" baseline="0" dirty="0" smtClean="0">
                          <a:solidFill>
                            <a:schemeClr val="tx1"/>
                          </a:solidFill>
                          <a:latin typeface="Arial" panose="020B0604020202020204" pitchFamily="34" charset="0"/>
                          <a:cs typeface="Arial" panose="020B0604020202020204" pitchFamily="34" charset="0"/>
                        </a:rPr>
                        <a:t>16</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400" baseline="0" dirty="0" smtClean="0">
                          <a:solidFill>
                            <a:schemeClr val="tx1"/>
                          </a:solidFill>
                          <a:latin typeface="Arial" panose="020B0604020202020204" pitchFamily="34" charset="0"/>
                          <a:cs typeface="Arial" panose="020B0604020202020204" pitchFamily="34" charset="0"/>
                        </a:rPr>
                        <a:t>8</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400" baseline="0" dirty="0" smtClean="0">
                          <a:solidFill>
                            <a:schemeClr val="tx1"/>
                          </a:solidFill>
                          <a:latin typeface="Arial" panose="020B0604020202020204" pitchFamily="34" charset="0"/>
                          <a:cs typeface="Arial" panose="020B0604020202020204" pitchFamily="34" charset="0"/>
                        </a:rPr>
                        <a:t>4</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400" dirty="0" smtClean="0">
                          <a:solidFill>
                            <a:schemeClr val="tx1"/>
                          </a:solidFill>
                          <a:latin typeface="Arial" panose="020B0604020202020204" pitchFamily="34" charset="0"/>
                          <a:cs typeface="Arial" panose="020B0604020202020204" pitchFamily="34" charset="0"/>
                        </a:rPr>
                        <a:t>2</a:t>
                      </a:r>
                      <a:endParaRPr lang="en-US" sz="1400" baseline="3000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400" baseline="0" dirty="0" smtClean="0">
                          <a:solidFill>
                            <a:schemeClr val="tx1"/>
                          </a:solidFill>
                          <a:latin typeface="Arial" panose="020B0604020202020204" pitchFamily="34" charset="0"/>
                          <a:cs typeface="Arial" panose="020B0604020202020204" pitchFamily="34" charset="0"/>
                        </a:rPr>
                        <a:t>1</a:t>
                      </a:r>
                      <a:endParaRPr lang="en-US" sz="1400" baseline="30000" dirty="0">
                        <a:solidFill>
                          <a:schemeClr val="tx1"/>
                        </a:solidFill>
                        <a:latin typeface="Arial" panose="020B0604020202020204" pitchFamily="34" charset="0"/>
                        <a:cs typeface="Arial" panose="020B0604020202020204" pitchFamily="34" charset="0"/>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Exercise 1</a:t>
            </a:r>
            <a:endParaRPr lang="en-US" dirty="0"/>
          </a:p>
        </p:txBody>
      </p:sp>
      <p:sp>
        <p:nvSpPr>
          <p:cNvPr id="3" name="Content Placeholder 2"/>
          <p:cNvSpPr>
            <a:spLocks noGrp="1"/>
          </p:cNvSpPr>
          <p:nvPr>
            <p:ph idx="1"/>
          </p:nvPr>
        </p:nvSpPr>
        <p:spPr/>
        <p:txBody>
          <a:bodyPr/>
          <a:lstStyle/>
          <a:p>
            <a:pPr>
              <a:buNone/>
            </a:pPr>
            <a:r>
              <a:rPr lang="en-US" dirty="0" smtClean="0">
                <a:solidFill>
                  <a:schemeClr val="accent2">
                    <a:lumMod val="50000"/>
                  </a:schemeClr>
                </a:solidFill>
                <a:latin typeface="Arial" pitchFamily="34" charset="0"/>
                <a:cs typeface="Arial" pitchFamily="34" charset="0"/>
              </a:rPr>
              <a:t>Convert the following decimal numbers to binary.</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			6</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			19</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			47</a:t>
            </a:r>
          </a:p>
          <a:p>
            <a:pPr>
              <a:buNone/>
            </a:pPr>
            <a:endParaRPr lang="en-US" dirty="0" smtClean="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Exercise 1:  Answers</a:t>
            </a:r>
            <a:endParaRPr lang="en-US" dirty="0"/>
          </a:p>
        </p:txBody>
      </p:sp>
      <p:sp>
        <p:nvSpPr>
          <p:cNvPr id="3" name="Content Placeholder 2"/>
          <p:cNvSpPr>
            <a:spLocks noGrp="1"/>
          </p:cNvSpPr>
          <p:nvPr>
            <p:ph idx="1"/>
          </p:nvPr>
        </p:nvSpPr>
        <p:spPr/>
        <p:txBody>
          <a:bodyPr/>
          <a:lstStyle/>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6  =   </a:t>
            </a:r>
            <a:r>
              <a:rPr lang="en-US" dirty="0" smtClean="0">
                <a:solidFill>
                  <a:srgbClr val="00B050"/>
                </a:solidFill>
                <a:latin typeface="Arial" pitchFamily="34" charset="0"/>
                <a:cs typeface="Arial" pitchFamily="34" charset="0"/>
              </a:rPr>
              <a:t>1 1 0 	</a:t>
            </a:r>
            <a:r>
              <a:rPr lang="en-US" dirty="0" smtClean="0">
                <a:solidFill>
                  <a:schemeClr val="accent2">
                    <a:lumMod val="50000"/>
                  </a:schemeClr>
                </a:solidFill>
                <a:latin typeface="Arial" pitchFamily="34" charset="0"/>
                <a:cs typeface="Arial" pitchFamily="34" charset="0"/>
              </a:rPr>
              <a:t>		1*2^2 + 1*2^1 + 0*2^0</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19 =  </a:t>
            </a:r>
            <a:r>
              <a:rPr lang="en-US" dirty="0" smtClean="0">
                <a:solidFill>
                  <a:srgbClr val="00B050"/>
                </a:solidFill>
                <a:latin typeface="Arial" pitchFamily="34" charset="0"/>
                <a:cs typeface="Arial" pitchFamily="34" charset="0"/>
              </a:rPr>
              <a:t>1 0 0 1 1 </a:t>
            </a:r>
            <a:r>
              <a:rPr lang="en-US" dirty="0" smtClean="0">
                <a:solidFill>
                  <a:schemeClr val="accent2">
                    <a:lumMod val="50000"/>
                  </a:schemeClr>
                </a:solidFill>
                <a:latin typeface="Arial" pitchFamily="34" charset="0"/>
                <a:cs typeface="Arial" pitchFamily="34" charset="0"/>
              </a:rPr>
              <a:t>		1*2^4 + 1*2^1 + 1*2^0</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47 =  </a:t>
            </a:r>
            <a:r>
              <a:rPr lang="en-US" dirty="0" smtClean="0">
                <a:solidFill>
                  <a:srgbClr val="00B050"/>
                </a:solidFill>
                <a:latin typeface="Arial" pitchFamily="34" charset="0"/>
                <a:cs typeface="Arial" pitchFamily="34" charset="0"/>
              </a:rPr>
              <a:t>1 0 1 1 1 1     </a:t>
            </a:r>
            <a:r>
              <a:rPr lang="en-US" dirty="0" smtClean="0">
                <a:solidFill>
                  <a:schemeClr val="accent2">
                    <a:lumMod val="50000"/>
                  </a:schemeClr>
                </a:solidFill>
                <a:latin typeface="Arial" pitchFamily="34" charset="0"/>
                <a:cs typeface="Arial" pitchFamily="34" charset="0"/>
              </a:rPr>
              <a:t>	1*2^5 + 1*2^3 + 1*2^2 + </a:t>
            </a:r>
          </a:p>
          <a:p>
            <a:pPr>
              <a:buNone/>
            </a:pPr>
            <a:r>
              <a:rPr lang="en-US" dirty="0" smtClean="0">
                <a:solidFill>
                  <a:schemeClr val="accent2">
                    <a:lumMod val="50000"/>
                  </a:schemeClr>
                </a:solidFill>
                <a:latin typeface="Arial" pitchFamily="34" charset="0"/>
                <a:cs typeface="Arial" pitchFamily="34" charset="0"/>
              </a:rPr>
              <a:t>					1*2^1 + 1*2^0</a:t>
            </a:r>
          </a:p>
          <a:p>
            <a:pPr>
              <a:buNone/>
            </a:pPr>
            <a:endParaRPr lang="en-US" dirty="0" smtClean="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618</TotalTime>
  <Words>2030</Words>
  <Application>Microsoft Office PowerPoint</Application>
  <PresentationFormat>On-screen Show (4:3)</PresentationFormat>
  <Paragraphs>469</Paragraphs>
  <Slides>38</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Calibri</vt:lpstr>
      <vt:lpstr>Cambria Math</vt:lpstr>
      <vt:lpstr>Constantia</vt:lpstr>
      <vt:lpstr>Courier New</vt:lpstr>
      <vt:lpstr>Symbol</vt:lpstr>
      <vt:lpstr>Wingdings</vt:lpstr>
      <vt:lpstr>Wingdings 2</vt:lpstr>
      <vt:lpstr>Flow</vt:lpstr>
      <vt:lpstr>Bits, Bytes,  &amp; Data Types</vt:lpstr>
      <vt:lpstr>Why does it matter how data is stored on a computer?</vt:lpstr>
      <vt:lpstr>Why does it matter how data is stored on a computer?</vt:lpstr>
      <vt:lpstr>What is going on?</vt:lpstr>
      <vt:lpstr>Terminology</vt:lpstr>
      <vt:lpstr>Binary Number System</vt:lpstr>
      <vt:lpstr>Binary Number System</vt:lpstr>
      <vt:lpstr>Exercise 1</vt:lpstr>
      <vt:lpstr>Exercise 1:  Answers</vt:lpstr>
      <vt:lpstr>MATLAB Functions for Conversion</vt:lpstr>
      <vt:lpstr>Exercise 2</vt:lpstr>
      <vt:lpstr>Subtraction Method</vt:lpstr>
      <vt:lpstr>Subtraction Method</vt:lpstr>
      <vt:lpstr>Divide by 2 Method</vt:lpstr>
      <vt:lpstr>Range of Binary System</vt:lpstr>
      <vt:lpstr>Numeric Data Types</vt:lpstr>
      <vt:lpstr>What are some limitations of Unsigned Integers?</vt:lpstr>
      <vt:lpstr>Example</vt:lpstr>
      <vt:lpstr>Exercise 3</vt:lpstr>
      <vt:lpstr>Exercise 3: Answers</vt:lpstr>
      <vt:lpstr>So how do we get  Negative Numbers?</vt:lpstr>
      <vt:lpstr>Numeric Data Types</vt:lpstr>
      <vt:lpstr>Exercise 4</vt:lpstr>
      <vt:lpstr>Exercise 4:  Answers</vt:lpstr>
      <vt:lpstr>So How do we get  Decimal Numbers?</vt:lpstr>
      <vt:lpstr>Floating Point Format: Double</vt:lpstr>
      <vt:lpstr>Floating Point Format: Double</vt:lpstr>
      <vt:lpstr>Floating Point Format: Double</vt:lpstr>
      <vt:lpstr>Floating Point Format:  Double</vt:lpstr>
      <vt:lpstr>Additional Comments on  Floating Point Numbers</vt:lpstr>
      <vt:lpstr>Data Types</vt:lpstr>
      <vt:lpstr>Hexadecimal Systems</vt:lpstr>
      <vt:lpstr>Converting between  Binary and Hex</vt:lpstr>
      <vt:lpstr>Converting between  Binary and Hex</vt:lpstr>
      <vt:lpstr>ASCII Code</vt:lpstr>
      <vt:lpstr>ASCII Code</vt:lpstr>
      <vt:lpstr>ASCII Code</vt:lpstr>
      <vt:lpstr>Exercise 5:  Intro to Strings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Kathy</dc:creator>
  <cp:lastModifiedBy>Kathy</cp:lastModifiedBy>
  <cp:revision>81</cp:revision>
  <dcterms:created xsi:type="dcterms:W3CDTF">2010-09-27T17:13:39Z</dcterms:created>
  <dcterms:modified xsi:type="dcterms:W3CDTF">2013-09-09T16:10:20Z</dcterms:modified>
</cp:coreProperties>
</file>